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92" r:id="rId2"/>
    <p:sldId id="403" r:id="rId3"/>
    <p:sldId id="393" r:id="rId4"/>
    <p:sldId id="394" r:id="rId5"/>
    <p:sldId id="395" r:id="rId6"/>
    <p:sldId id="315" r:id="rId7"/>
    <p:sldId id="391" r:id="rId8"/>
    <p:sldId id="318" r:id="rId9"/>
    <p:sldId id="325" r:id="rId10"/>
    <p:sldId id="327" r:id="rId11"/>
    <p:sldId id="398" r:id="rId12"/>
    <p:sldId id="399" r:id="rId13"/>
    <p:sldId id="380" r:id="rId14"/>
    <p:sldId id="381" r:id="rId15"/>
    <p:sldId id="400" r:id="rId16"/>
    <p:sldId id="401" r:id="rId17"/>
    <p:sldId id="402" r:id="rId18"/>
    <p:sldId id="328" r:id="rId19"/>
    <p:sldId id="329" r:id="rId20"/>
    <p:sldId id="350" r:id="rId21"/>
    <p:sldId id="352" r:id="rId22"/>
    <p:sldId id="382" r:id="rId23"/>
    <p:sldId id="353" r:id="rId24"/>
    <p:sldId id="388" r:id="rId25"/>
    <p:sldId id="389" r:id="rId26"/>
    <p:sldId id="359" r:id="rId27"/>
    <p:sldId id="360" r:id="rId28"/>
    <p:sldId id="383" r:id="rId29"/>
    <p:sldId id="361" r:id="rId30"/>
    <p:sldId id="385" r:id="rId31"/>
    <p:sldId id="386" r:id="rId32"/>
    <p:sldId id="387" r:id="rId33"/>
    <p:sldId id="305" r:id="rId34"/>
  </p:sldIdLst>
  <p:sldSz cx="9906000" cy="6858000" type="A4"/>
  <p:notesSz cx="6858000" cy="9144000"/>
  <p:defaultTextStyle>
    <a:defPPr>
      <a:defRPr lang="en-US"/>
    </a:defPPr>
    <a:lvl1pPr algn="l" defTabSz="65405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27025" indent="130175" algn="l" defTabSz="65405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654050" indent="260350" algn="l" defTabSz="65405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981075" indent="390525" algn="l" defTabSz="65405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308100" indent="520700" algn="l" defTabSz="65405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378" y="-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16FB09-02D5-4C06-AB94-A28AF2163CC9}" type="doc">
      <dgm:prSet loTypeId="urn:microsoft.com/office/officeart/2005/8/layout/radial5" loCatId="cycle" qsTypeId="urn:microsoft.com/office/officeart/2005/8/quickstyle/simple4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0D0E11A2-BB53-49C8-B1C3-C60D91260FDD}">
      <dgm:prSet phldrT="[Text]" custT="1"/>
      <dgm:spPr/>
      <dgm:t>
        <a:bodyPr/>
        <a:lstStyle/>
        <a:p>
          <a:r>
            <a:rPr lang="en-US" sz="2000" b="1" dirty="0" smtClean="0"/>
            <a:t>AUTO</a:t>
          </a:r>
        </a:p>
        <a:p>
          <a:r>
            <a:rPr lang="en-US" sz="2000" b="1" dirty="0" smtClean="0"/>
            <a:t>FINANCE</a:t>
          </a:r>
          <a:endParaRPr lang="en-US" sz="2000" b="1" dirty="0"/>
        </a:p>
      </dgm:t>
    </dgm:pt>
    <dgm:pt modelId="{DA9B286A-FF0D-475F-9916-C42E12225F41}" type="parTrans" cxnId="{85EAE141-B19C-426E-ADAF-8A606E9CC828}">
      <dgm:prSet/>
      <dgm:spPr/>
      <dgm:t>
        <a:bodyPr/>
        <a:lstStyle/>
        <a:p>
          <a:endParaRPr lang="en-US" sz="1340"/>
        </a:p>
      </dgm:t>
    </dgm:pt>
    <dgm:pt modelId="{9A1C3AB3-79C8-48E7-9BA0-84B0C0D1F282}" type="sibTrans" cxnId="{85EAE141-B19C-426E-ADAF-8A606E9CC828}">
      <dgm:prSet/>
      <dgm:spPr/>
      <dgm:t>
        <a:bodyPr/>
        <a:lstStyle/>
        <a:p>
          <a:endParaRPr lang="en-US" sz="1340"/>
        </a:p>
      </dgm:t>
    </dgm:pt>
    <dgm:pt modelId="{61140A20-DE50-4965-897C-060DB635F246}">
      <dgm:prSet phldrT="[Text]" custT="1"/>
      <dgm:spPr/>
      <dgm:t>
        <a:bodyPr/>
        <a:lstStyle/>
        <a:p>
          <a:r>
            <a:rPr lang="en-US" sz="1340" b="0" dirty="0" smtClean="0"/>
            <a:t>Hire Purchase</a:t>
          </a:r>
          <a:endParaRPr lang="en-US" sz="1340" b="0" dirty="0"/>
        </a:p>
      </dgm:t>
    </dgm:pt>
    <dgm:pt modelId="{BEC2D152-D26A-4C8D-884E-493D1065ECB1}" type="parTrans" cxnId="{E2F34885-B592-4D29-BB56-6E183735574E}">
      <dgm:prSet custT="1"/>
      <dgm:spPr>
        <a:solidFill>
          <a:schemeClr val="accent1"/>
        </a:solidFill>
      </dgm:spPr>
      <dgm:t>
        <a:bodyPr/>
        <a:lstStyle/>
        <a:p>
          <a:endParaRPr lang="en-US" sz="1340" dirty="0"/>
        </a:p>
      </dgm:t>
    </dgm:pt>
    <dgm:pt modelId="{3FA6D7FA-EC0D-45E4-A914-097D9092DA67}" type="sibTrans" cxnId="{E2F34885-B592-4D29-BB56-6E183735574E}">
      <dgm:prSet/>
      <dgm:spPr/>
      <dgm:t>
        <a:bodyPr/>
        <a:lstStyle/>
        <a:p>
          <a:endParaRPr lang="en-US" sz="1340"/>
        </a:p>
      </dgm:t>
    </dgm:pt>
    <dgm:pt modelId="{38A74588-7897-4AF3-8619-D7A9C22B495A}">
      <dgm:prSet phldrT="[Text]" custT="1"/>
      <dgm:spPr/>
      <dgm:t>
        <a:bodyPr/>
        <a:lstStyle/>
        <a:p>
          <a:r>
            <a:rPr lang="en-US" sz="1340" dirty="0" smtClean="0"/>
            <a:t>Debentures</a:t>
          </a:r>
          <a:endParaRPr lang="en-US" sz="1340" dirty="0"/>
        </a:p>
      </dgm:t>
    </dgm:pt>
    <dgm:pt modelId="{F869A99F-1332-4CB5-BC9D-C13449324717}" type="parTrans" cxnId="{57818F1E-E6FE-4D8A-B192-36E92257CFB2}">
      <dgm:prSet custT="1"/>
      <dgm:spPr>
        <a:solidFill>
          <a:schemeClr val="accent1"/>
        </a:solidFill>
      </dgm:spPr>
      <dgm:t>
        <a:bodyPr/>
        <a:lstStyle/>
        <a:p>
          <a:endParaRPr lang="en-US" sz="1340" dirty="0"/>
        </a:p>
      </dgm:t>
    </dgm:pt>
    <dgm:pt modelId="{B85DE434-46AA-4323-BDC9-E4E8FAB448FE}" type="sibTrans" cxnId="{57818F1E-E6FE-4D8A-B192-36E92257CFB2}">
      <dgm:prSet/>
      <dgm:spPr/>
      <dgm:t>
        <a:bodyPr/>
        <a:lstStyle/>
        <a:p>
          <a:endParaRPr lang="en-US" sz="1340"/>
        </a:p>
      </dgm:t>
    </dgm:pt>
    <dgm:pt modelId="{C78683C6-076C-4C8E-8564-7A5FC36AF34C}">
      <dgm:prSet phldrT="[Text]" custT="1"/>
      <dgm:spPr/>
      <dgm:t>
        <a:bodyPr/>
        <a:lstStyle/>
        <a:p>
          <a:r>
            <a:rPr lang="en-US" sz="1340" dirty="0" smtClean="0"/>
            <a:t>Product Base</a:t>
          </a:r>
          <a:endParaRPr lang="en-US" sz="1340" dirty="0"/>
        </a:p>
      </dgm:t>
    </dgm:pt>
    <dgm:pt modelId="{9A1A0B3F-AA69-4321-82B4-88BE0221A509}" type="parTrans" cxnId="{2BE56FBF-1EE6-4FBD-917D-243A113D23D0}">
      <dgm:prSet custT="1"/>
      <dgm:spPr>
        <a:solidFill>
          <a:schemeClr val="accent1"/>
        </a:solidFill>
      </dgm:spPr>
      <dgm:t>
        <a:bodyPr/>
        <a:lstStyle/>
        <a:p>
          <a:endParaRPr lang="en-US" sz="1340" dirty="0"/>
        </a:p>
      </dgm:t>
    </dgm:pt>
    <dgm:pt modelId="{3EF7163C-0ABA-4BEF-A8F1-F2CBB9054785}" type="sibTrans" cxnId="{2BE56FBF-1EE6-4FBD-917D-243A113D23D0}">
      <dgm:prSet/>
      <dgm:spPr/>
      <dgm:t>
        <a:bodyPr/>
        <a:lstStyle/>
        <a:p>
          <a:endParaRPr lang="en-US" sz="1340"/>
        </a:p>
      </dgm:t>
    </dgm:pt>
    <dgm:pt modelId="{10FFDCB0-380D-4120-9156-88E23E2269BA}">
      <dgm:prSet custT="1"/>
      <dgm:spPr/>
      <dgm:t>
        <a:bodyPr/>
        <a:lstStyle/>
        <a:p>
          <a:r>
            <a:rPr lang="en-US" sz="1340" dirty="0" smtClean="0"/>
            <a:t>HRM</a:t>
          </a:r>
          <a:endParaRPr lang="en-US" sz="1340" dirty="0"/>
        </a:p>
      </dgm:t>
    </dgm:pt>
    <dgm:pt modelId="{769EF7B3-1139-4544-B373-2E5A82C6B470}" type="parTrans" cxnId="{04762DCD-9B78-4636-99C7-31B9CFDE8FE2}">
      <dgm:prSet custT="1"/>
      <dgm:spPr>
        <a:solidFill>
          <a:schemeClr val="accent1"/>
        </a:solidFill>
      </dgm:spPr>
      <dgm:t>
        <a:bodyPr/>
        <a:lstStyle/>
        <a:p>
          <a:endParaRPr lang="en-US" sz="1340" dirty="0"/>
        </a:p>
      </dgm:t>
    </dgm:pt>
    <dgm:pt modelId="{E460524C-E1FE-49C6-9920-92183B295E3A}" type="sibTrans" cxnId="{04762DCD-9B78-4636-99C7-31B9CFDE8FE2}">
      <dgm:prSet/>
      <dgm:spPr/>
      <dgm:t>
        <a:bodyPr/>
        <a:lstStyle/>
        <a:p>
          <a:endParaRPr lang="en-US" sz="1340"/>
        </a:p>
      </dgm:t>
    </dgm:pt>
    <dgm:pt modelId="{2819A57D-534D-45D7-9681-2926502182FB}">
      <dgm:prSet phldrT="[Text]" custT="1"/>
      <dgm:spPr/>
      <dgm:t>
        <a:bodyPr/>
        <a:lstStyle/>
        <a:p>
          <a:r>
            <a:rPr lang="en-US" sz="1340" dirty="0" smtClean="0"/>
            <a:t>Accounts</a:t>
          </a:r>
          <a:endParaRPr lang="en-US" sz="1340" dirty="0"/>
        </a:p>
      </dgm:t>
    </dgm:pt>
    <dgm:pt modelId="{0CABD33F-B599-4AF6-8945-10C77AA05F00}" type="sibTrans" cxnId="{667D06A8-F370-4BBA-AB5D-AAA23BAAD70B}">
      <dgm:prSet/>
      <dgm:spPr/>
      <dgm:t>
        <a:bodyPr/>
        <a:lstStyle/>
        <a:p>
          <a:endParaRPr lang="en-US" sz="1340"/>
        </a:p>
      </dgm:t>
    </dgm:pt>
    <dgm:pt modelId="{C6F919DA-4906-4825-ADC7-44B10E92040C}" type="parTrans" cxnId="{667D06A8-F370-4BBA-AB5D-AAA23BAAD70B}">
      <dgm:prSet custT="1"/>
      <dgm:spPr>
        <a:solidFill>
          <a:schemeClr val="accent1"/>
        </a:solidFill>
      </dgm:spPr>
      <dgm:t>
        <a:bodyPr/>
        <a:lstStyle/>
        <a:p>
          <a:endParaRPr lang="en-US" sz="1340" dirty="0"/>
        </a:p>
      </dgm:t>
    </dgm:pt>
    <dgm:pt modelId="{B0A0FDE9-F9ED-4F0F-AABB-82DAFB178A5E}">
      <dgm:prSet phldrT="[Text]" custScaleY="27200" custRadScaleRad="97438" custRadScaleInc="145060"/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38F40B95-DD4B-4A6C-9AFB-2474BCD470A3}" type="parTrans" cxnId="{D7C7C09F-17B3-4596-A076-712F4E961CED}">
      <dgm:prSet/>
      <dgm:spPr/>
      <dgm:t>
        <a:bodyPr/>
        <a:lstStyle/>
        <a:p>
          <a:endParaRPr lang="en-US"/>
        </a:p>
      </dgm:t>
    </dgm:pt>
    <dgm:pt modelId="{19063FE8-B397-464E-B192-304649B9E5FD}" type="sibTrans" cxnId="{D7C7C09F-17B3-4596-A076-712F4E961CED}">
      <dgm:prSet/>
      <dgm:spPr/>
      <dgm:t>
        <a:bodyPr/>
        <a:lstStyle/>
        <a:p>
          <a:endParaRPr lang="en-US"/>
        </a:p>
      </dgm:t>
    </dgm:pt>
    <dgm:pt modelId="{1B1E07D0-584A-4CE9-A3CC-DC621674F694}" type="pres">
      <dgm:prSet presAssocID="{7316FB09-02D5-4C06-AB94-A28AF2163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392F2B-3DCD-420F-9F03-B5B8A9E6040A}" type="pres">
      <dgm:prSet presAssocID="{0D0E11A2-BB53-49C8-B1C3-C60D91260FDD}" presName="centerShape" presStyleLbl="node0" presStyleIdx="0" presStyleCnt="1" custScaleX="91374" custScaleY="89509"/>
      <dgm:spPr/>
      <dgm:t>
        <a:bodyPr/>
        <a:lstStyle/>
        <a:p>
          <a:endParaRPr lang="en-US"/>
        </a:p>
      </dgm:t>
    </dgm:pt>
    <dgm:pt modelId="{A7C897B6-E25C-4501-857A-C5ABDACB38AF}" type="pres">
      <dgm:prSet presAssocID="{BEC2D152-D26A-4C8D-884E-493D1065ECB1}" presName="parTrans" presStyleLbl="sibTrans2D1" presStyleIdx="0" presStyleCnt="5" custScaleX="100002" custScaleY="130589" custLinFactNeighborX="-2660" custLinFactNeighborY="-1248" custRadScaleRad="244391" custRadScaleInc="-2147483648"/>
      <dgm:spPr/>
      <dgm:t>
        <a:bodyPr/>
        <a:lstStyle/>
        <a:p>
          <a:endParaRPr lang="en-US"/>
        </a:p>
      </dgm:t>
    </dgm:pt>
    <dgm:pt modelId="{FD5C9E74-DA18-406A-A9BD-1018D082F182}" type="pres">
      <dgm:prSet presAssocID="{BEC2D152-D26A-4C8D-884E-493D1065ECB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17B74D0-BD2F-4218-B7E7-4D84E7959A52}" type="pres">
      <dgm:prSet presAssocID="{61140A20-DE50-4965-897C-060DB635F246}" presName="node" presStyleLbl="node1" presStyleIdx="0" presStyleCnt="5" custFlipVert="0" custScaleX="105734" custScaleY="28734" custRadScaleRad="69258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754F1A91-29B1-47B2-BF80-7DE8CBFF8718}" type="pres">
      <dgm:prSet presAssocID="{F869A99F-1332-4CB5-BC9D-C13449324717}" presName="parTrans" presStyleLbl="sibTrans2D1" presStyleIdx="1" presStyleCnt="5" custAng="20798581" custLinFactNeighborY="-60492"/>
      <dgm:spPr/>
      <dgm:t>
        <a:bodyPr/>
        <a:lstStyle/>
        <a:p>
          <a:endParaRPr lang="en-US"/>
        </a:p>
      </dgm:t>
    </dgm:pt>
    <dgm:pt modelId="{33B6C7CF-575A-4E63-9C1C-B4D5BE6D1DC3}" type="pres">
      <dgm:prSet presAssocID="{F869A99F-1332-4CB5-BC9D-C1344932471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2C637DD-5F0E-4788-87FE-EBE51C05AA7A}" type="pres">
      <dgm:prSet presAssocID="{38A74588-7897-4AF3-8619-D7A9C22B495A}" presName="node" presStyleLbl="node1" presStyleIdx="1" presStyleCnt="5" custScaleY="27813" custRadScaleRad="102416" custRadScaleInc="5594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4EE8985A-00FB-4CB9-B7EF-F8D1618DB1E3}" type="pres">
      <dgm:prSet presAssocID="{769EF7B3-1139-4544-B373-2E5A82C6B470}" presName="parTrans" presStyleLbl="sibTrans2D1" presStyleIdx="2" presStyleCnt="5" custScaleX="42229" custLinFactNeighborX="-35010" custLinFactNeighborY="-65945" custRadScaleRad="219086"/>
      <dgm:spPr/>
      <dgm:t>
        <a:bodyPr/>
        <a:lstStyle/>
        <a:p>
          <a:endParaRPr lang="en-US"/>
        </a:p>
      </dgm:t>
    </dgm:pt>
    <dgm:pt modelId="{99376B45-662F-46B2-A62E-8B8A67E224E9}" type="pres">
      <dgm:prSet presAssocID="{769EF7B3-1139-4544-B373-2E5A82C6B47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AFCBA06-5376-4E41-AADA-12457156DAA2}" type="pres">
      <dgm:prSet presAssocID="{10FFDCB0-380D-4120-9156-88E23E2269BA}" presName="node" presStyleLbl="node1" presStyleIdx="2" presStyleCnt="5" custScaleY="24801" custRadScaleRad="128245" custRadScaleInc="-729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AC0EADC1-7300-49E5-B560-89CE48ED19CC}" type="pres">
      <dgm:prSet presAssocID="{C6F919DA-4906-4825-ADC7-44B10E92040C}" presName="parTrans" presStyleLbl="sibTrans2D1" presStyleIdx="3" presStyleCnt="5" custAng="850050" custScaleX="128882" custScaleY="105449" custLinFactNeighborY="-62068" custRadScaleRad="211669" custRadScaleInc="-2147483648"/>
      <dgm:spPr/>
      <dgm:t>
        <a:bodyPr/>
        <a:lstStyle/>
        <a:p>
          <a:endParaRPr lang="en-US"/>
        </a:p>
      </dgm:t>
    </dgm:pt>
    <dgm:pt modelId="{0AF1543D-3852-4D2E-AD08-DDE0194547CB}" type="pres">
      <dgm:prSet presAssocID="{C6F919DA-4906-4825-ADC7-44B10E92040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3D20469-4A6A-4846-BAAE-3F7C53B47353}" type="pres">
      <dgm:prSet presAssocID="{2819A57D-534D-45D7-9681-2926502182FB}" presName="node" presStyleLbl="node1" presStyleIdx="3" presStyleCnt="5" custScaleY="27200" custRadScaleRad="97438" custRadScaleInc="14506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299EFC2C-742F-4B9C-8679-33EB758EC2F0}" type="pres">
      <dgm:prSet presAssocID="{9A1A0B3F-AA69-4321-82B4-88BE0221A509}" presName="parTrans" presStyleLbl="sibTrans2D1" presStyleIdx="4" presStyleCnt="5" custAng="689315" custScaleX="44339" custLinFactNeighborX="27032" custLinFactNeighborY="-61230" custRadScaleRad="827260"/>
      <dgm:spPr/>
      <dgm:t>
        <a:bodyPr/>
        <a:lstStyle/>
        <a:p>
          <a:endParaRPr lang="en-US"/>
        </a:p>
      </dgm:t>
    </dgm:pt>
    <dgm:pt modelId="{75A67D90-4A1C-4563-9C12-62FE89DFA51B}" type="pres">
      <dgm:prSet presAssocID="{9A1A0B3F-AA69-4321-82B4-88BE0221A509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6576223-205E-4DB9-AED7-F804738FDB9C}" type="pres">
      <dgm:prSet presAssocID="{C78683C6-076C-4C8E-8564-7A5FC36AF34C}" presName="node" presStyleLbl="node1" presStyleIdx="4" presStyleCnt="5" custScaleY="28808" custRadScaleRad="132808" custRadScaleInc="-180154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</dgm:ptLst>
  <dgm:cxnLst>
    <dgm:cxn modelId="{E65639C1-86B0-46F3-8EB6-6A9EF638B55C}" type="presOf" srcId="{BEC2D152-D26A-4C8D-884E-493D1065ECB1}" destId="{A7C897B6-E25C-4501-857A-C5ABDACB38AF}" srcOrd="0" destOrd="0" presId="urn:microsoft.com/office/officeart/2005/8/layout/radial5"/>
    <dgm:cxn modelId="{04762DCD-9B78-4636-99C7-31B9CFDE8FE2}" srcId="{0D0E11A2-BB53-49C8-B1C3-C60D91260FDD}" destId="{10FFDCB0-380D-4120-9156-88E23E2269BA}" srcOrd="2" destOrd="0" parTransId="{769EF7B3-1139-4544-B373-2E5A82C6B470}" sibTransId="{E460524C-E1FE-49C6-9920-92183B295E3A}"/>
    <dgm:cxn modelId="{76ABF77B-FC24-4993-905E-502065FD73F1}" type="presOf" srcId="{10FFDCB0-380D-4120-9156-88E23E2269BA}" destId="{9AFCBA06-5376-4E41-AADA-12457156DAA2}" srcOrd="0" destOrd="0" presId="urn:microsoft.com/office/officeart/2005/8/layout/radial5"/>
    <dgm:cxn modelId="{57818F1E-E6FE-4D8A-B192-36E92257CFB2}" srcId="{0D0E11A2-BB53-49C8-B1C3-C60D91260FDD}" destId="{38A74588-7897-4AF3-8619-D7A9C22B495A}" srcOrd="1" destOrd="0" parTransId="{F869A99F-1332-4CB5-BC9D-C13449324717}" sibTransId="{B85DE434-46AA-4323-BDC9-E4E8FAB448FE}"/>
    <dgm:cxn modelId="{E2F34885-B592-4D29-BB56-6E183735574E}" srcId="{0D0E11A2-BB53-49C8-B1C3-C60D91260FDD}" destId="{61140A20-DE50-4965-897C-060DB635F246}" srcOrd="0" destOrd="0" parTransId="{BEC2D152-D26A-4C8D-884E-493D1065ECB1}" sibTransId="{3FA6D7FA-EC0D-45E4-A914-097D9092DA67}"/>
    <dgm:cxn modelId="{3A33D695-BA09-43A2-B767-318C1AC147E6}" type="presOf" srcId="{C6F919DA-4906-4825-ADC7-44B10E92040C}" destId="{0AF1543D-3852-4D2E-AD08-DDE0194547CB}" srcOrd="1" destOrd="0" presId="urn:microsoft.com/office/officeart/2005/8/layout/radial5"/>
    <dgm:cxn modelId="{B01A7237-97F8-4A0D-9FC8-E9C4136E6A38}" type="presOf" srcId="{769EF7B3-1139-4544-B373-2E5A82C6B470}" destId="{99376B45-662F-46B2-A62E-8B8A67E224E9}" srcOrd="1" destOrd="0" presId="urn:microsoft.com/office/officeart/2005/8/layout/radial5"/>
    <dgm:cxn modelId="{6AB892D1-313A-42E8-95AC-1D3368348CA8}" type="presOf" srcId="{9A1A0B3F-AA69-4321-82B4-88BE0221A509}" destId="{299EFC2C-742F-4B9C-8679-33EB758EC2F0}" srcOrd="0" destOrd="0" presId="urn:microsoft.com/office/officeart/2005/8/layout/radial5"/>
    <dgm:cxn modelId="{3517AB42-1182-4699-9B4D-DA6BA0C31EDD}" type="presOf" srcId="{61140A20-DE50-4965-897C-060DB635F246}" destId="{417B74D0-BD2F-4218-B7E7-4D84E7959A52}" srcOrd="0" destOrd="0" presId="urn:microsoft.com/office/officeart/2005/8/layout/radial5"/>
    <dgm:cxn modelId="{D7C7C09F-17B3-4596-A076-712F4E961CED}" srcId="{7316FB09-02D5-4C06-AB94-A28AF2163CC9}" destId="{B0A0FDE9-F9ED-4F0F-AABB-82DAFB178A5E}" srcOrd="1" destOrd="0" parTransId="{38F40B95-DD4B-4A6C-9AFB-2474BCD470A3}" sibTransId="{19063FE8-B397-464E-B192-304649B9E5FD}"/>
    <dgm:cxn modelId="{D7B5C8B3-AC28-4CC2-A1FF-213CD10F5141}" type="presOf" srcId="{38A74588-7897-4AF3-8619-D7A9C22B495A}" destId="{B2C637DD-5F0E-4788-87FE-EBE51C05AA7A}" srcOrd="0" destOrd="0" presId="urn:microsoft.com/office/officeart/2005/8/layout/radial5"/>
    <dgm:cxn modelId="{78B5DD12-2C91-4609-A330-8E3328A6BBB1}" type="presOf" srcId="{C6F919DA-4906-4825-ADC7-44B10E92040C}" destId="{AC0EADC1-7300-49E5-B560-89CE48ED19CC}" srcOrd="0" destOrd="0" presId="urn:microsoft.com/office/officeart/2005/8/layout/radial5"/>
    <dgm:cxn modelId="{5D8FED21-BB77-4A45-8C2F-960D091BF51D}" type="presOf" srcId="{0D0E11A2-BB53-49C8-B1C3-C60D91260FDD}" destId="{26392F2B-3DCD-420F-9F03-B5B8A9E6040A}" srcOrd="0" destOrd="0" presId="urn:microsoft.com/office/officeart/2005/8/layout/radial5"/>
    <dgm:cxn modelId="{E7E8E57B-BC41-4C63-ADA5-83F6F6EB7A0E}" type="presOf" srcId="{769EF7B3-1139-4544-B373-2E5A82C6B470}" destId="{4EE8985A-00FB-4CB9-B7EF-F8D1618DB1E3}" srcOrd="0" destOrd="0" presId="urn:microsoft.com/office/officeart/2005/8/layout/radial5"/>
    <dgm:cxn modelId="{80FFBF7F-CAF8-4D51-855F-FC56DCA67B21}" type="presOf" srcId="{7316FB09-02D5-4C06-AB94-A28AF2163CC9}" destId="{1B1E07D0-584A-4CE9-A3CC-DC621674F694}" srcOrd="0" destOrd="0" presId="urn:microsoft.com/office/officeart/2005/8/layout/radial5"/>
    <dgm:cxn modelId="{D4AB8D68-78E5-4A8E-8CEF-38227129D647}" type="presOf" srcId="{9A1A0B3F-AA69-4321-82B4-88BE0221A509}" destId="{75A67D90-4A1C-4563-9C12-62FE89DFA51B}" srcOrd="1" destOrd="0" presId="urn:microsoft.com/office/officeart/2005/8/layout/radial5"/>
    <dgm:cxn modelId="{351BCD28-BFDB-4A31-8A43-E047BF3CD0FD}" type="presOf" srcId="{F869A99F-1332-4CB5-BC9D-C13449324717}" destId="{33B6C7CF-575A-4E63-9C1C-B4D5BE6D1DC3}" srcOrd="1" destOrd="0" presId="urn:microsoft.com/office/officeart/2005/8/layout/radial5"/>
    <dgm:cxn modelId="{85EAE141-B19C-426E-ADAF-8A606E9CC828}" srcId="{7316FB09-02D5-4C06-AB94-A28AF2163CC9}" destId="{0D0E11A2-BB53-49C8-B1C3-C60D91260FDD}" srcOrd="0" destOrd="0" parTransId="{DA9B286A-FF0D-475F-9916-C42E12225F41}" sibTransId="{9A1C3AB3-79C8-48E7-9BA0-84B0C0D1F282}"/>
    <dgm:cxn modelId="{0C26D9CB-CDCA-4078-BA0B-FDF3B18680CA}" type="presOf" srcId="{F869A99F-1332-4CB5-BC9D-C13449324717}" destId="{754F1A91-29B1-47B2-BF80-7DE8CBFF8718}" srcOrd="0" destOrd="0" presId="urn:microsoft.com/office/officeart/2005/8/layout/radial5"/>
    <dgm:cxn modelId="{CF036F3B-0245-4900-91BB-7F883BD36526}" type="presOf" srcId="{2819A57D-534D-45D7-9681-2926502182FB}" destId="{53D20469-4A6A-4846-BAAE-3F7C53B47353}" srcOrd="0" destOrd="0" presId="urn:microsoft.com/office/officeart/2005/8/layout/radial5"/>
    <dgm:cxn modelId="{C112115B-D2BB-4806-ACA2-52212C713016}" type="presOf" srcId="{BEC2D152-D26A-4C8D-884E-493D1065ECB1}" destId="{FD5C9E74-DA18-406A-A9BD-1018D082F182}" srcOrd="1" destOrd="0" presId="urn:microsoft.com/office/officeart/2005/8/layout/radial5"/>
    <dgm:cxn modelId="{667D06A8-F370-4BBA-AB5D-AAA23BAAD70B}" srcId="{0D0E11A2-BB53-49C8-B1C3-C60D91260FDD}" destId="{2819A57D-534D-45D7-9681-2926502182FB}" srcOrd="3" destOrd="0" parTransId="{C6F919DA-4906-4825-ADC7-44B10E92040C}" sibTransId="{0CABD33F-B599-4AF6-8945-10C77AA05F00}"/>
    <dgm:cxn modelId="{2BE56FBF-1EE6-4FBD-917D-243A113D23D0}" srcId="{0D0E11A2-BB53-49C8-B1C3-C60D91260FDD}" destId="{C78683C6-076C-4C8E-8564-7A5FC36AF34C}" srcOrd="4" destOrd="0" parTransId="{9A1A0B3F-AA69-4321-82B4-88BE0221A509}" sibTransId="{3EF7163C-0ABA-4BEF-A8F1-F2CBB9054785}"/>
    <dgm:cxn modelId="{DD2F4EA4-A87C-4C00-BBEA-A55D3F90C380}" type="presOf" srcId="{C78683C6-076C-4C8E-8564-7A5FC36AF34C}" destId="{56576223-205E-4DB9-AED7-F804738FDB9C}" srcOrd="0" destOrd="0" presId="urn:microsoft.com/office/officeart/2005/8/layout/radial5"/>
    <dgm:cxn modelId="{90CC035E-CC8A-4436-8C79-A073999DEE47}" type="presParOf" srcId="{1B1E07D0-584A-4CE9-A3CC-DC621674F694}" destId="{26392F2B-3DCD-420F-9F03-B5B8A9E6040A}" srcOrd="0" destOrd="0" presId="urn:microsoft.com/office/officeart/2005/8/layout/radial5"/>
    <dgm:cxn modelId="{E57B21E6-62F6-4A7C-A65E-7410D7483F46}" type="presParOf" srcId="{1B1E07D0-584A-4CE9-A3CC-DC621674F694}" destId="{A7C897B6-E25C-4501-857A-C5ABDACB38AF}" srcOrd="1" destOrd="0" presId="urn:microsoft.com/office/officeart/2005/8/layout/radial5"/>
    <dgm:cxn modelId="{B5F214CC-4292-48CC-8C37-5DE82E82C70E}" type="presParOf" srcId="{A7C897B6-E25C-4501-857A-C5ABDACB38AF}" destId="{FD5C9E74-DA18-406A-A9BD-1018D082F182}" srcOrd="0" destOrd="0" presId="urn:microsoft.com/office/officeart/2005/8/layout/radial5"/>
    <dgm:cxn modelId="{F0C60CB2-BA7E-4D1C-92EE-9275B6111DC3}" type="presParOf" srcId="{1B1E07D0-584A-4CE9-A3CC-DC621674F694}" destId="{417B74D0-BD2F-4218-B7E7-4D84E7959A52}" srcOrd="2" destOrd="0" presId="urn:microsoft.com/office/officeart/2005/8/layout/radial5"/>
    <dgm:cxn modelId="{41450B46-53DD-49B7-A92B-1FD9ED3E9D3E}" type="presParOf" srcId="{1B1E07D0-584A-4CE9-A3CC-DC621674F694}" destId="{754F1A91-29B1-47B2-BF80-7DE8CBFF8718}" srcOrd="3" destOrd="0" presId="urn:microsoft.com/office/officeart/2005/8/layout/radial5"/>
    <dgm:cxn modelId="{D1950D91-95BA-4500-A661-77FB736DE121}" type="presParOf" srcId="{754F1A91-29B1-47B2-BF80-7DE8CBFF8718}" destId="{33B6C7CF-575A-4E63-9C1C-B4D5BE6D1DC3}" srcOrd="0" destOrd="0" presId="urn:microsoft.com/office/officeart/2005/8/layout/radial5"/>
    <dgm:cxn modelId="{B578E8DF-E463-4AAF-86DB-68F79986A487}" type="presParOf" srcId="{1B1E07D0-584A-4CE9-A3CC-DC621674F694}" destId="{B2C637DD-5F0E-4788-87FE-EBE51C05AA7A}" srcOrd="4" destOrd="0" presId="urn:microsoft.com/office/officeart/2005/8/layout/radial5"/>
    <dgm:cxn modelId="{02B6F694-BEAD-4E31-A6FB-CE0C28351E5A}" type="presParOf" srcId="{1B1E07D0-584A-4CE9-A3CC-DC621674F694}" destId="{4EE8985A-00FB-4CB9-B7EF-F8D1618DB1E3}" srcOrd="5" destOrd="0" presId="urn:microsoft.com/office/officeart/2005/8/layout/radial5"/>
    <dgm:cxn modelId="{B67BA723-A1EB-4CC4-B76E-DD8F7104FBB0}" type="presParOf" srcId="{4EE8985A-00FB-4CB9-B7EF-F8D1618DB1E3}" destId="{99376B45-662F-46B2-A62E-8B8A67E224E9}" srcOrd="0" destOrd="0" presId="urn:microsoft.com/office/officeart/2005/8/layout/radial5"/>
    <dgm:cxn modelId="{841490B5-0D7F-4C47-BE25-466778549AEF}" type="presParOf" srcId="{1B1E07D0-584A-4CE9-A3CC-DC621674F694}" destId="{9AFCBA06-5376-4E41-AADA-12457156DAA2}" srcOrd="6" destOrd="0" presId="urn:microsoft.com/office/officeart/2005/8/layout/radial5"/>
    <dgm:cxn modelId="{C95CB90E-20F1-4B52-9CDB-223B7BDDCE39}" type="presParOf" srcId="{1B1E07D0-584A-4CE9-A3CC-DC621674F694}" destId="{AC0EADC1-7300-49E5-B560-89CE48ED19CC}" srcOrd="7" destOrd="0" presId="urn:microsoft.com/office/officeart/2005/8/layout/radial5"/>
    <dgm:cxn modelId="{E1D8E8E3-CEA8-4553-9BEC-4706F5F08736}" type="presParOf" srcId="{AC0EADC1-7300-49E5-B560-89CE48ED19CC}" destId="{0AF1543D-3852-4D2E-AD08-DDE0194547CB}" srcOrd="0" destOrd="0" presId="urn:microsoft.com/office/officeart/2005/8/layout/radial5"/>
    <dgm:cxn modelId="{F75A23A2-FA32-4822-85DB-49855C74A82D}" type="presParOf" srcId="{1B1E07D0-584A-4CE9-A3CC-DC621674F694}" destId="{53D20469-4A6A-4846-BAAE-3F7C53B47353}" srcOrd="8" destOrd="0" presId="urn:microsoft.com/office/officeart/2005/8/layout/radial5"/>
    <dgm:cxn modelId="{EE6FAB70-02C6-440C-85B0-96AC731A4192}" type="presParOf" srcId="{1B1E07D0-584A-4CE9-A3CC-DC621674F694}" destId="{299EFC2C-742F-4B9C-8679-33EB758EC2F0}" srcOrd="9" destOrd="0" presId="urn:microsoft.com/office/officeart/2005/8/layout/radial5"/>
    <dgm:cxn modelId="{71DA85E2-0539-4C91-AACC-63D67CFA80B1}" type="presParOf" srcId="{299EFC2C-742F-4B9C-8679-33EB758EC2F0}" destId="{75A67D90-4A1C-4563-9C12-62FE89DFA51B}" srcOrd="0" destOrd="0" presId="urn:microsoft.com/office/officeart/2005/8/layout/radial5"/>
    <dgm:cxn modelId="{3442C49C-68B6-4121-A837-79F8A32F407C}" type="presParOf" srcId="{1B1E07D0-584A-4CE9-A3CC-DC621674F694}" destId="{56576223-205E-4DB9-AED7-F804738FDB9C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445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5445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3A8771-50E5-4144-BA27-34BD5E241B9C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445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5445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E458FB-91EC-4374-831E-B500D09DB7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5405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7025" algn="l" defTabSz="65405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54050" algn="l" defTabSz="65405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81075" algn="l" defTabSz="65405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08100" algn="l" defTabSz="65405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36138" algn="l" defTabSz="6544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63365" algn="l" defTabSz="6544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90593" algn="l" defTabSz="6544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17820" algn="l" defTabSz="6544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54050" fontAlgn="base">
              <a:spcBef>
                <a:spcPct val="0"/>
              </a:spcBef>
              <a:spcAft>
                <a:spcPct val="0"/>
              </a:spcAft>
              <a:defRPr/>
            </a:pPr>
            <a:fld id="{0AC009F1-DB91-41F9-9075-0F81DFD3455F}" type="slidenum">
              <a:rPr lang="en-US" smtClean="0"/>
              <a:pPr defTabSz="65405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54050" fontAlgn="base">
              <a:spcBef>
                <a:spcPct val="0"/>
              </a:spcBef>
              <a:spcAft>
                <a:spcPct val="0"/>
              </a:spcAft>
              <a:defRPr/>
            </a:pPr>
            <a:fld id="{DDF3D331-415B-4611-980F-7B6C7B790270}" type="slidenum">
              <a:rPr lang="en-US" smtClean="0"/>
              <a:pPr defTabSz="65405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54050" fontAlgn="base">
              <a:spcBef>
                <a:spcPct val="0"/>
              </a:spcBef>
              <a:spcAft>
                <a:spcPct val="0"/>
              </a:spcAft>
              <a:defRPr/>
            </a:pPr>
            <a:fld id="{DB143F58-00F6-4245-A008-21B6B3E67F56}" type="slidenum">
              <a:rPr lang="en-US" smtClean="0"/>
              <a:pPr defTabSz="654050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54050" fontAlgn="base">
              <a:spcBef>
                <a:spcPct val="0"/>
              </a:spcBef>
              <a:spcAft>
                <a:spcPct val="0"/>
              </a:spcAft>
              <a:defRPr/>
            </a:pPr>
            <a:fld id="{0C72AA78-839B-4377-9236-D7CE49376B3A}" type="slidenum">
              <a:rPr lang="en-US" smtClean="0"/>
              <a:pPr defTabSz="654050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54050" fontAlgn="base">
              <a:spcBef>
                <a:spcPct val="0"/>
              </a:spcBef>
              <a:spcAft>
                <a:spcPct val="0"/>
              </a:spcAft>
              <a:defRPr/>
            </a:pPr>
            <a:fld id="{F24B1718-DE97-487F-8B1B-6FBF2AB0EE5F}" type="slidenum">
              <a:rPr lang="en-US" smtClean="0"/>
              <a:pPr defTabSz="654050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3"/>
            <a:ext cx="84201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4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81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8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6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90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7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D10FC-B80A-43B4-8ED0-6AD26C9AFBCB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B5BE-5480-4426-A1D9-AA08EDF67E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CE773-19D5-4153-8CFD-EA790F366764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9B422-6A8A-4139-9A71-BB7EF694DB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56341-F365-4D5B-A868-F673E6605034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4212-8F3D-4EC2-B65E-AE9DEC3B9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4D6BF-798C-4F70-ABAD-3989BE3D10A1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99A5-7D40-47E0-94ED-E72A0B0006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7" y="4406901"/>
            <a:ext cx="8420100" cy="1362075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7" y="2906721"/>
            <a:ext cx="8420100" cy="1500187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72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5445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816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0891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3613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633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9059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61782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D31D4-1198-4822-974A-4FEB4D0BCF9C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DF73E-5D15-489E-A1F7-E7D09B292A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52596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43C7-085D-4910-B44D-D3802867F118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E66B7-4E9B-400A-84D8-CFE50D2CF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7" y="1535120"/>
            <a:ext cx="4376870" cy="63976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7227" indent="0">
              <a:buNone/>
              <a:defRPr sz="1400" b="1"/>
            </a:lvl2pPr>
            <a:lvl3pPr marL="654455" indent="0">
              <a:buNone/>
              <a:defRPr sz="1300" b="1"/>
            </a:lvl3pPr>
            <a:lvl4pPr marL="981682" indent="0">
              <a:buNone/>
              <a:defRPr sz="1100" b="1"/>
            </a:lvl4pPr>
            <a:lvl5pPr marL="1308910" indent="0">
              <a:buNone/>
              <a:defRPr sz="1100" b="1"/>
            </a:lvl5pPr>
            <a:lvl6pPr marL="1636138" indent="0">
              <a:buNone/>
              <a:defRPr sz="1100" b="1"/>
            </a:lvl6pPr>
            <a:lvl7pPr marL="1963365" indent="0">
              <a:buNone/>
              <a:defRPr sz="1100" b="1"/>
            </a:lvl7pPr>
            <a:lvl8pPr marL="2290593" indent="0">
              <a:buNone/>
              <a:defRPr sz="1100" b="1"/>
            </a:lvl8pPr>
            <a:lvl9pPr marL="261782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7" y="2174882"/>
            <a:ext cx="4376870" cy="395128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6" y="1535120"/>
            <a:ext cx="4378590" cy="63976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7227" indent="0">
              <a:buNone/>
              <a:defRPr sz="1400" b="1"/>
            </a:lvl2pPr>
            <a:lvl3pPr marL="654455" indent="0">
              <a:buNone/>
              <a:defRPr sz="1300" b="1"/>
            </a:lvl3pPr>
            <a:lvl4pPr marL="981682" indent="0">
              <a:buNone/>
              <a:defRPr sz="1100" b="1"/>
            </a:lvl4pPr>
            <a:lvl5pPr marL="1308910" indent="0">
              <a:buNone/>
              <a:defRPr sz="1100" b="1"/>
            </a:lvl5pPr>
            <a:lvl6pPr marL="1636138" indent="0">
              <a:buNone/>
              <a:defRPr sz="1100" b="1"/>
            </a:lvl6pPr>
            <a:lvl7pPr marL="1963365" indent="0">
              <a:buNone/>
              <a:defRPr sz="1100" b="1"/>
            </a:lvl7pPr>
            <a:lvl8pPr marL="2290593" indent="0">
              <a:buNone/>
              <a:defRPr sz="1100" b="1"/>
            </a:lvl8pPr>
            <a:lvl9pPr marL="261782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6" y="2174882"/>
            <a:ext cx="4378590" cy="395128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3E2A-358E-40EF-B9B6-11481A10D08E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0936F-A6DE-4F02-B94A-34010F849E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B6CD6-966A-4EAA-8C00-83A9D5CE18E2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6AA34-D13B-4BFD-A4A5-1B91789E0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50A49-3219-43E4-A6A6-700E3E1AA8EE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62FF7-7CB1-4978-BECC-A389FEBBA4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5" y="273049"/>
            <a:ext cx="3259007" cy="1162050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81" y="273061"/>
            <a:ext cx="5537730" cy="585311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5" y="1435110"/>
            <a:ext cx="3259007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27227" indent="0">
              <a:buNone/>
              <a:defRPr sz="900"/>
            </a:lvl2pPr>
            <a:lvl3pPr marL="654455" indent="0">
              <a:buNone/>
              <a:defRPr sz="700"/>
            </a:lvl3pPr>
            <a:lvl4pPr marL="981682" indent="0">
              <a:buNone/>
              <a:defRPr sz="700"/>
            </a:lvl4pPr>
            <a:lvl5pPr marL="1308910" indent="0">
              <a:buNone/>
              <a:defRPr sz="700"/>
            </a:lvl5pPr>
            <a:lvl6pPr marL="1636138" indent="0">
              <a:buNone/>
              <a:defRPr sz="700"/>
            </a:lvl6pPr>
            <a:lvl7pPr marL="1963365" indent="0">
              <a:buNone/>
              <a:defRPr sz="700"/>
            </a:lvl7pPr>
            <a:lvl8pPr marL="2290593" indent="0">
              <a:buNone/>
              <a:defRPr sz="700"/>
            </a:lvl8pPr>
            <a:lvl9pPr marL="261782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08DD5-B9D6-4C9B-85DA-08105E32C52F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322C2-7EFE-4ABA-938D-19DEEF169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10"/>
            <a:ext cx="5943600" cy="566738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27227" indent="0">
              <a:buNone/>
              <a:defRPr sz="2000"/>
            </a:lvl2pPr>
            <a:lvl3pPr marL="654455" indent="0">
              <a:buNone/>
              <a:defRPr sz="1700"/>
            </a:lvl3pPr>
            <a:lvl4pPr marL="981682" indent="0">
              <a:buNone/>
              <a:defRPr sz="1400"/>
            </a:lvl4pPr>
            <a:lvl5pPr marL="1308910" indent="0">
              <a:buNone/>
              <a:defRPr sz="1400"/>
            </a:lvl5pPr>
            <a:lvl6pPr marL="1636138" indent="0">
              <a:buNone/>
              <a:defRPr sz="1400"/>
            </a:lvl6pPr>
            <a:lvl7pPr marL="1963365" indent="0">
              <a:buNone/>
              <a:defRPr sz="1400"/>
            </a:lvl7pPr>
            <a:lvl8pPr marL="2290593" indent="0">
              <a:buNone/>
              <a:defRPr sz="1400"/>
            </a:lvl8pPr>
            <a:lvl9pPr marL="2617820" indent="0">
              <a:buNone/>
              <a:defRPr sz="14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8"/>
            <a:ext cx="5943600" cy="804862"/>
          </a:xfrm>
        </p:spPr>
        <p:txBody>
          <a:bodyPr/>
          <a:lstStyle>
            <a:lvl1pPr marL="0" indent="0">
              <a:buNone/>
              <a:defRPr sz="1000"/>
            </a:lvl1pPr>
            <a:lvl2pPr marL="327227" indent="0">
              <a:buNone/>
              <a:defRPr sz="900"/>
            </a:lvl2pPr>
            <a:lvl3pPr marL="654455" indent="0">
              <a:buNone/>
              <a:defRPr sz="700"/>
            </a:lvl3pPr>
            <a:lvl4pPr marL="981682" indent="0">
              <a:buNone/>
              <a:defRPr sz="700"/>
            </a:lvl4pPr>
            <a:lvl5pPr marL="1308910" indent="0">
              <a:buNone/>
              <a:defRPr sz="700"/>
            </a:lvl5pPr>
            <a:lvl6pPr marL="1636138" indent="0">
              <a:buNone/>
              <a:defRPr sz="700"/>
            </a:lvl6pPr>
            <a:lvl7pPr marL="1963365" indent="0">
              <a:buNone/>
              <a:defRPr sz="700"/>
            </a:lvl7pPr>
            <a:lvl8pPr marL="2290593" indent="0">
              <a:buNone/>
              <a:defRPr sz="700"/>
            </a:lvl8pPr>
            <a:lvl9pPr marL="261782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4E1E1-AF73-4CB3-81C7-0B758A75E058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31174-3931-413F-93CF-39092ED5C5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5445" tIns="32723" rIns="65445" bIns="327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5445" tIns="32723" rIns="65445" bIns="32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65445" tIns="32723" rIns="65445" bIns="32723" rtlCol="0" anchor="ctr"/>
          <a:lstStyle>
            <a:lvl1pPr algn="l" defTabSz="654455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BCDC4F-D0BA-4948-8531-6A9361A16170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65445" tIns="32723" rIns="65445" bIns="32723" rtlCol="0" anchor="ctr"/>
          <a:lstStyle>
            <a:lvl1pPr algn="ctr" defTabSz="654455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65445" tIns="32723" rIns="65445" bIns="32723" rtlCol="0" anchor="ctr"/>
          <a:lstStyle>
            <a:lvl1pPr algn="r" defTabSz="654455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99A38B-1AD0-40CA-A4FF-8E70FE098A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5405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5405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defTabSz="65405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defTabSz="65405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defTabSz="65405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defTabSz="65405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defTabSz="65405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defTabSz="65405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defTabSz="65405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44475" indent="-244475" algn="l" defTabSz="6540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203200" algn="l" defTabSz="6540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7563" indent="-163513" algn="l" defTabSz="6540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63513" algn="l" defTabSz="6540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1613" indent="-163513" algn="l" defTabSz="6540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9752" indent="-163614" algn="l" defTabSz="65445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6979" indent="-163614" algn="l" defTabSz="65445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54207" indent="-163614" algn="l" defTabSz="65445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1434" indent="-163614" algn="l" defTabSz="65445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44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7227" algn="l" defTabSz="6544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4455" algn="l" defTabSz="6544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81682" algn="l" defTabSz="6544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8910" algn="l" defTabSz="6544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6138" algn="l" defTabSz="6544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63365" algn="l" defTabSz="6544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90593" algn="l" defTabSz="6544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7820" algn="l" defTabSz="6544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in/url?url=http://gonizamabad.com/ads/sri-siri-auto-finance/&amp;rct=j&amp;frm=1&amp;q=&amp;esrc=s&amp;sa=U&amp;ei=zQqXVN67AdO8uAS9nIDQCQ&amp;ved=0CDcQ9QEwEQ&amp;usg=AFQjCNFFTL-vlyi02GnyNP23thfLJ1c6oA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co.in/url?url=http://www.edmunds.com/car-loan/&amp;rct=j&amp;frm=1&amp;q=&amp;esrc=s&amp;sa=U&amp;ei=zQqXVN67AdO8uAS9nIDQCQ&amp;ved=0CCMQ9QEwBw&amp;usg=AFQjCNFRxFkWxFv4c5MZMcvefbONOr-kOQ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hyperlink" Target="http://www.google.co.in/url?url=http://www.myghanalive.com/software.html&amp;rct=j&amp;frm=1&amp;q=&amp;esrc=s&amp;sa=U&amp;ei=CYN2VNiuDpfnuQTFt4LIDQ&amp;ved=0CBsQ9QEwAw&amp;usg=AFQjCNH3SgTop2hEz9yHM-WsNhtV8jvG2A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google.co.in/url?url=http://www.bar-code.co/&amp;rct=j&amp;frm=1&amp;q=&amp;esrc=s&amp;sa=U&amp;ei=htpxVOfrKo23uATdi4CwCw&amp;ved=0CB0Q9QEwBA&amp;usg=AFQjCNH-X2G0AWq69FFsd2nPk8Umxw68Lw" TargetMode="Externa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hyperlink" Target="http://www.google.co.in/url?url=http://en.wikipedia.org/wiki/Velagapudi_Ramakrishna_Siddhartha_Engineering_College&amp;rct=j&amp;frm=1&amp;q=&amp;esrc=s&amp;sa=U&amp;ei=SN52VLfZCsedugSLroDgAQ&amp;ved=0CCEQ9QEwBg&amp;usg=AFQjCNE4vyrvRIm8ee-PL_Nck-ujg9Rlzw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wmf"/><Relationship Id="rId7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5.jpeg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ChangeArrowheads="1"/>
          </p:cNvSpPr>
          <p:nvPr/>
        </p:nvSpPr>
        <p:spPr bwMode="auto">
          <a:xfrm>
            <a:off x="0" y="1392238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5470527"/>
            <a:ext cx="9906000" cy="92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0" y="6705600"/>
            <a:ext cx="9906000" cy="2286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866" y="2590800"/>
            <a:ext cx="4731934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6" descr="http://images.dealer.com/jdpa/vehicles/jdpa/editorial_topics/financing/300/auto_financ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4950" y="5562601"/>
            <a:ext cx="2228850" cy="117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https://encrypted-tbn2.gstatic.com/images?q=tbn:ANd9GcQN59tKzXqRfUyfXv6WdPSIr7H5dubwcRHU9Y7XX4amHNKjrEq_WDbOQQ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400" y="5638800"/>
            <a:ext cx="1733550" cy="1066801"/>
          </a:xfrm>
          <a:prstGeom prst="rect">
            <a:avLst/>
          </a:prstGeom>
          <a:noFill/>
        </p:spPr>
      </p:pic>
      <p:sp>
        <p:nvSpPr>
          <p:cNvPr id="43012" name="AutoShape 4" descr="https://encrypted-tbn1.gstatic.com/images?q=tbn:ANd9GcTeZSxGmrjh03Ub_XGUg5h729wnYxEVSM8mP2jAs-EsZYXtihv30mBJeU8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37584" y="-433388"/>
            <a:ext cx="1145381" cy="904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4" name="Picture 6" descr="https://encrypted-tbn1.gstatic.com/images?q=tbn:ANd9GcTeZSxGmrjh03Ub_XGUg5h729wnYxEVSM8mP2jAs-EsZYXtihv30mBJeU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94600" y="5596924"/>
            <a:ext cx="1403350" cy="1108677"/>
          </a:xfrm>
          <a:prstGeom prst="rect">
            <a:avLst/>
          </a:prstGeom>
          <a:noFill/>
        </p:spPr>
      </p:pic>
      <p:pic>
        <p:nvPicPr>
          <p:cNvPr id="11" name="Picture 16" descr="untitled 3.bmp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1" y="857829"/>
            <a:ext cx="3810000" cy="462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7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8" name="Rectangle 16"/>
          <p:cNvSpPr>
            <a:spLocks noChangeArrowheads="1"/>
          </p:cNvSpPr>
          <p:nvPr/>
        </p:nvSpPr>
        <p:spPr bwMode="auto">
          <a:xfrm>
            <a:off x="381000" y="304800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 dirty="0">
                <a:solidFill>
                  <a:schemeClr val="accent2"/>
                </a:solidFill>
                <a:latin typeface="Calibri" pitchFamily="34" charset="0"/>
              </a:rPr>
              <a:t>“Module: </a:t>
            </a:r>
            <a:r>
              <a:rPr lang="en-US" sz="1600" b="1" i="1" dirty="0" smtClean="0">
                <a:solidFill>
                  <a:srgbClr val="0070C0"/>
                </a:solidFill>
                <a:latin typeface="Calibri" pitchFamily="34" charset="0"/>
              </a:rPr>
              <a:t>Auto Finance</a:t>
            </a:r>
            <a:r>
              <a:rPr lang="en-US" sz="1600" b="1" i="1" dirty="0" smtClean="0">
                <a:solidFill>
                  <a:schemeClr val="accent2"/>
                </a:solidFill>
                <a:latin typeface="Calibri" pitchFamily="34" charset="0"/>
              </a:rPr>
              <a:t>.”</a:t>
            </a:r>
            <a:endParaRPr lang="en-US" sz="1600" b="1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381000" y="576263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 dirty="0">
                <a:solidFill>
                  <a:schemeClr val="accent2"/>
                </a:solidFill>
                <a:latin typeface="Calibri" pitchFamily="34" charset="0"/>
              </a:rPr>
              <a:t>“Detailed functionality of </a:t>
            </a:r>
            <a:r>
              <a:rPr lang="en-US" sz="1600" b="1" i="1" dirty="0" smtClean="0">
                <a:solidFill>
                  <a:srgbClr val="0070C0"/>
                </a:solidFill>
                <a:latin typeface="Calibri" pitchFamily="34" charset="0"/>
              </a:rPr>
              <a:t>Hypothecations</a:t>
            </a:r>
            <a:r>
              <a:rPr lang="en-US" sz="1600" b="1" i="1" dirty="0" smtClean="0">
                <a:solidFill>
                  <a:schemeClr val="accent2"/>
                </a:solidFill>
                <a:latin typeface="Calibri" pitchFamily="34" charset="0"/>
              </a:rPr>
              <a:t>”</a:t>
            </a:r>
            <a:endParaRPr lang="en-US" sz="1600" b="1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1270" name="Picture 17" descr="untitled 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4038600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MASTERS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Insurance  Companies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Insurance Cover  Notes 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Hypothecation  Interests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Agents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Segments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Vehicles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Vehicle   Market Value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Dealers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Dealer vs. Incentives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Other Pay Components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Status wise   Discounts</a:t>
            </a: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 smtClean="0">
              <a:solidFill>
                <a:srgbClr val="00B0F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 smtClean="0">
              <a:solidFill>
                <a:srgbClr val="00B0F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900" b="1" dirty="0" smtClean="0">
              <a:solidFill>
                <a:srgbClr val="0000FF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>
              <a:solidFill>
                <a:srgbClr val="00B0F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>
              <a:solidFill>
                <a:srgbClr val="0000FF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</p:txBody>
      </p:sp>
      <p:pic>
        <p:nvPicPr>
          <p:cNvPr id="21" name="Picture 20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828800"/>
            <a:ext cx="5334000" cy="3505200"/>
          </a:xfrm>
          <a:prstGeom prst="rect">
            <a:avLst/>
          </a:prstGeom>
          <a:ln w="31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4038600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HYPOTHECATION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Hirer  Master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Agreements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Payments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Installment  Receiving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Cheque  Bounce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Delivery  &amp;  Authorization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Complaints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Agreement Closures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Write  Off s  Approvals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Travelling   Expenses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Temporary   Receipts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Agent  wise   Targets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Insurance  Amount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Reconfirm   Agreements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 smtClean="0">
              <a:solidFill>
                <a:srgbClr val="00B0F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 smtClean="0">
              <a:solidFill>
                <a:srgbClr val="00B0F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900" b="1" dirty="0" smtClean="0">
              <a:solidFill>
                <a:srgbClr val="0000FF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>
              <a:solidFill>
                <a:srgbClr val="00B0F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>
              <a:solidFill>
                <a:srgbClr val="0000FF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1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2" name="Rectangle 16"/>
          <p:cNvSpPr>
            <a:spLocks noChangeArrowheads="1"/>
          </p:cNvSpPr>
          <p:nvPr/>
        </p:nvSpPr>
        <p:spPr bwMode="auto">
          <a:xfrm>
            <a:off x="381000" y="457200"/>
            <a:ext cx="495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 dirty="0">
                <a:solidFill>
                  <a:schemeClr val="accent2"/>
                </a:solidFill>
                <a:latin typeface="Calibri" pitchFamily="34" charset="0"/>
              </a:rPr>
              <a:t>“Module: </a:t>
            </a:r>
            <a:r>
              <a:rPr lang="en-US" sz="1600" b="1" i="1" dirty="0" smtClean="0">
                <a:solidFill>
                  <a:srgbClr val="0070C0"/>
                </a:solidFill>
                <a:latin typeface="Calibri" pitchFamily="34" charset="0"/>
              </a:rPr>
              <a:t>Auto Finance</a:t>
            </a:r>
            <a:r>
              <a:rPr lang="en-US" sz="1600" b="1" i="1" dirty="0" smtClean="0">
                <a:solidFill>
                  <a:schemeClr val="accent2"/>
                </a:solidFill>
                <a:latin typeface="Calibri" pitchFamily="34" charset="0"/>
              </a:rPr>
              <a:t>.”</a:t>
            </a:r>
            <a:endParaRPr lang="en-US" sz="1600" b="1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0" y="4724400"/>
            <a:ext cx="57912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         </a:t>
            </a:r>
          </a:p>
          <a:p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           </a:t>
            </a: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</a:rPr>
              <a:t>Debentures</a:t>
            </a:r>
            <a:endParaRPr lang="en-US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2294" name="Picture 10" descr="untitled 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ebentures%20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0" y="1676400"/>
            <a:ext cx="50038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7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8" name="Rectangle 16"/>
          <p:cNvSpPr>
            <a:spLocks noChangeArrowheads="1"/>
          </p:cNvSpPr>
          <p:nvPr/>
        </p:nvSpPr>
        <p:spPr bwMode="auto">
          <a:xfrm>
            <a:off x="381000" y="304800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 dirty="0">
                <a:solidFill>
                  <a:schemeClr val="accent2"/>
                </a:solidFill>
                <a:latin typeface="Calibri" pitchFamily="34" charset="0"/>
              </a:rPr>
              <a:t>“Module: </a:t>
            </a:r>
            <a:r>
              <a:rPr lang="en-US" sz="1600" b="1" i="1" dirty="0" smtClean="0">
                <a:solidFill>
                  <a:srgbClr val="0070C0"/>
                </a:solidFill>
                <a:latin typeface="Calibri" pitchFamily="34" charset="0"/>
              </a:rPr>
              <a:t>Auto Finance</a:t>
            </a:r>
            <a:r>
              <a:rPr lang="en-US" sz="1600" b="1" i="1" dirty="0" smtClean="0">
                <a:solidFill>
                  <a:schemeClr val="accent2"/>
                </a:solidFill>
                <a:latin typeface="Calibri" pitchFamily="34" charset="0"/>
              </a:rPr>
              <a:t>.”</a:t>
            </a:r>
            <a:endParaRPr lang="en-US" sz="1600" b="1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381000" y="576263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 dirty="0">
                <a:solidFill>
                  <a:schemeClr val="accent2"/>
                </a:solidFill>
                <a:latin typeface="Calibri" pitchFamily="34" charset="0"/>
              </a:rPr>
              <a:t>“Detailed functionality of </a:t>
            </a:r>
            <a:r>
              <a:rPr lang="en-US" sz="1600" b="1" i="1" dirty="0" smtClean="0">
                <a:solidFill>
                  <a:srgbClr val="0070C0"/>
                </a:solidFill>
                <a:latin typeface="Calibri" pitchFamily="34" charset="0"/>
              </a:rPr>
              <a:t>Debentures</a:t>
            </a:r>
            <a:r>
              <a:rPr lang="en-US" sz="1600" b="1" i="1" dirty="0" smtClean="0">
                <a:solidFill>
                  <a:schemeClr val="accent2"/>
                </a:solidFill>
                <a:latin typeface="Calibri" pitchFamily="34" charset="0"/>
              </a:rPr>
              <a:t>”</a:t>
            </a:r>
            <a:endParaRPr lang="en-US" sz="1600" b="1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1270" name="Picture 17" descr="untitled 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295400"/>
            <a:ext cx="5952117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4038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MASTERS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Debenture  Interests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Debenture  Leafs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Premature  With drawls</a:t>
            </a: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 smtClean="0">
              <a:solidFill>
                <a:srgbClr val="00B0F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 smtClean="0">
              <a:solidFill>
                <a:srgbClr val="00B0F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900" b="1" dirty="0" smtClean="0">
              <a:solidFill>
                <a:srgbClr val="0000FF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>
              <a:solidFill>
                <a:srgbClr val="00B0F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>
              <a:solidFill>
                <a:srgbClr val="0000FF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1000" y="2667000"/>
            <a:ext cx="4038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Debentures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Debenture  Holders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Debentures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Year End  Process</a:t>
            </a: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 smtClean="0">
              <a:solidFill>
                <a:srgbClr val="00B0F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 smtClean="0">
              <a:solidFill>
                <a:srgbClr val="00B0F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900" b="1" dirty="0" smtClean="0">
              <a:solidFill>
                <a:srgbClr val="0000FF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>
              <a:solidFill>
                <a:srgbClr val="00B0F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>
              <a:solidFill>
                <a:srgbClr val="0000FF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57200" y="3657600"/>
            <a:ext cx="4038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SMS   &amp;  EMAILS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SMS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Emails</a:t>
            </a: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 smtClean="0">
              <a:solidFill>
                <a:srgbClr val="00B0F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 smtClean="0">
              <a:solidFill>
                <a:srgbClr val="00B0F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900" b="1" dirty="0" smtClean="0">
              <a:solidFill>
                <a:srgbClr val="0000FF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>
              <a:solidFill>
                <a:srgbClr val="00B0F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>
              <a:solidFill>
                <a:srgbClr val="0000FF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1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2" name="Rectangle 16"/>
          <p:cNvSpPr>
            <a:spLocks noChangeArrowheads="1"/>
          </p:cNvSpPr>
          <p:nvPr/>
        </p:nvSpPr>
        <p:spPr bwMode="auto">
          <a:xfrm>
            <a:off x="381000" y="457200"/>
            <a:ext cx="495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“Module: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Accounts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304800" y="4713288"/>
            <a:ext cx="2325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         </a:t>
            </a:r>
          </a:p>
          <a:p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           Accounts</a:t>
            </a:r>
          </a:p>
        </p:txBody>
      </p:sp>
      <p:pic>
        <p:nvPicPr>
          <p:cNvPr id="12294" name="Picture 10" descr="untitled 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inancepu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905000"/>
            <a:ext cx="53340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 useBgFill="1">
        <p:nvSpPr>
          <p:cNvPr id="14" name="Rounded Rectangular Callout 13"/>
          <p:cNvSpPr/>
          <p:nvPr/>
        </p:nvSpPr>
        <p:spPr bwMode="auto">
          <a:xfrm>
            <a:off x="3657600" y="2133600"/>
            <a:ext cx="1143000" cy="762000"/>
          </a:xfrm>
          <a:prstGeom prst="wedgeRoundRectCallout">
            <a:avLst/>
          </a:prstGeom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b="1" dirty="0">
                <a:solidFill>
                  <a:srgbClr val="0070C0"/>
                </a:solidFill>
              </a:rPr>
              <a:t>Vouchers</a:t>
            </a:r>
          </a:p>
          <a:p>
            <a:pPr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b="1" dirty="0">
                <a:solidFill>
                  <a:srgbClr val="0070C0"/>
                </a:solidFill>
              </a:rPr>
              <a:t>BRS</a:t>
            </a:r>
          </a:p>
          <a:p>
            <a:pPr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b="1" dirty="0">
                <a:solidFill>
                  <a:srgbClr val="0070C0"/>
                </a:solidFill>
              </a:rPr>
              <a:t>Assets</a:t>
            </a:r>
          </a:p>
          <a:p>
            <a:pPr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b="1" dirty="0">
                <a:solidFill>
                  <a:srgbClr val="0070C0"/>
                </a:solidFill>
              </a:rPr>
              <a:t>TDS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5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3316" name="Group 19"/>
          <p:cNvGrpSpPr>
            <a:grpSpLocks/>
          </p:cNvGrpSpPr>
          <p:nvPr/>
        </p:nvGrpSpPr>
        <p:grpSpPr bwMode="auto">
          <a:xfrm>
            <a:off x="381000" y="228600"/>
            <a:ext cx="4724400" cy="609600"/>
            <a:chOff x="381000" y="304800"/>
            <a:chExt cx="4724400" cy="609663"/>
          </a:xfrm>
        </p:grpSpPr>
        <p:sp>
          <p:nvSpPr>
            <p:cNvPr id="13320" name="Rectangle 16"/>
            <p:cNvSpPr>
              <a:spLocks noChangeArrowheads="1"/>
            </p:cNvSpPr>
            <p:nvPr/>
          </p:nvSpPr>
          <p:spPr bwMode="auto">
            <a:xfrm>
              <a:off x="381000" y="304800"/>
              <a:ext cx="3886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solidFill>
                    <a:schemeClr val="accent2"/>
                  </a:solidFill>
                  <a:latin typeface="Calibri" pitchFamily="34" charset="0"/>
                </a:rPr>
                <a:t>“Module: </a:t>
              </a:r>
              <a:r>
                <a:rPr lang="en-US" sz="1600" b="1" i="1">
                  <a:solidFill>
                    <a:srgbClr val="0070C0"/>
                  </a:solidFill>
                  <a:latin typeface="Calibri" pitchFamily="34" charset="0"/>
                </a:rPr>
                <a:t>Accounts </a:t>
              </a:r>
              <a:r>
                <a:rPr lang="en-US" sz="1600" b="1" i="1">
                  <a:solidFill>
                    <a:schemeClr val="accent2"/>
                  </a:solidFill>
                  <a:latin typeface="Calibri" pitchFamily="34" charset="0"/>
                </a:rPr>
                <a:t>.”</a:t>
              </a:r>
            </a:p>
          </p:txBody>
        </p:sp>
        <p:sp>
          <p:nvSpPr>
            <p:cNvPr id="13321" name="Rectangle 7"/>
            <p:cNvSpPr>
              <a:spLocks noChangeArrowheads="1"/>
            </p:cNvSpPr>
            <p:nvPr/>
          </p:nvSpPr>
          <p:spPr bwMode="auto">
            <a:xfrm>
              <a:off x="381000" y="575846"/>
              <a:ext cx="4724400" cy="338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solidFill>
                    <a:schemeClr val="accent2"/>
                  </a:solidFill>
                  <a:latin typeface="Calibri" pitchFamily="34" charset="0"/>
                </a:rPr>
                <a:t>“Detailed functionality of </a:t>
              </a:r>
              <a:r>
                <a:rPr lang="en-US" sz="1600" b="1" i="1">
                  <a:solidFill>
                    <a:srgbClr val="0070C0"/>
                  </a:solidFill>
                  <a:latin typeface="Calibri" pitchFamily="34" charset="0"/>
                </a:rPr>
                <a:t>Accounts </a:t>
              </a:r>
              <a:r>
                <a:rPr lang="en-US" sz="1600" b="1" i="1">
                  <a:solidFill>
                    <a:schemeClr val="accent2"/>
                  </a:solidFill>
                  <a:latin typeface="Calibri" pitchFamily="34" charset="0"/>
                </a:rPr>
                <a:t>.”</a:t>
              </a:r>
            </a:p>
          </p:txBody>
        </p:sp>
      </p:grpSp>
      <p:pic>
        <p:nvPicPr>
          <p:cNvPr id="13317" name="Picture 13" descr="untitled 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35814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MASTERS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105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1050" b="1" dirty="0">
                <a:solidFill>
                  <a:srgbClr val="0070C0"/>
                </a:solidFill>
                <a:cs typeface="Arial" pitchFamily="34" charset="0"/>
              </a:rPr>
              <a:t>Groups  &amp; Subgroups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  <a:cs typeface="Arial" pitchFamily="34" charset="0"/>
              </a:rPr>
              <a:t>  Ledgers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  <a:cs typeface="Arial" pitchFamily="34" charset="0"/>
              </a:rPr>
              <a:t>  Ledger  Opening Balance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  <a:cs typeface="Arial" pitchFamily="34" charset="0"/>
              </a:rPr>
              <a:t>  Cheque Master</a:t>
            </a: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00FF"/>
                </a:solidFill>
                <a:cs typeface="Arial" pitchFamily="34" charset="0"/>
              </a:rPr>
              <a:t>  </a:t>
            </a: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VOUCHERS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  <a:cs typeface="Arial" pitchFamily="34" charset="0"/>
              </a:rPr>
              <a:t>  Journal Voucher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  <a:cs typeface="Arial" pitchFamily="34" charset="0"/>
              </a:rPr>
              <a:t>  Credit/Debit Note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  <a:cs typeface="Arial" pitchFamily="34" charset="0"/>
              </a:rPr>
              <a:t>  Payment Voucher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  <a:cs typeface="Arial" pitchFamily="34" charset="0"/>
              </a:rPr>
              <a:t>  Receipt Voucher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  <a:cs typeface="Arial" pitchFamily="34" charset="0"/>
              </a:rPr>
              <a:t>  Contra Voucher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  <a:cs typeface="Arial" pitchFamily="34" charset="0"/>
              </a:rPr>
              <a:t>  Memo  Voucher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  <a:cs typeface="Arial" pitchFamily="34" charset="0"/>
              </a:rPr>
              <a:t>  Voucher Creation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  <a:cs typeface="Arial" pitchFamily="34" charset="0"/>
              </a:rPr>
              <a:t>  Custom Voucher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  <a:cs typeface="Arial" pitchFamily="34" charset="0"/>
              </a:rPr>
              <a:t>  Cheque Bounce Entry</a:t>
            </a: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BRS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  <a:cs typeface="Arial" pitchFamily="34" charset="0"/>
              </a:rPr>
              <a:t>  Bank Reconciliation</a:t>
            </a: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00FF"/>
                </a:solidFill>
                <a:cs typeface="Arial" pitchFamily="34" charset="0"/>
              </a:rPr>
              <a:t>  </a:t>
            </a: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BILL  TO BILL   MAP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  <a:cs typeface="Arial" pitchFamily="34" charset="0"/>
              </a:rPr>
              <a:t>  Customer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  <a:cs typeface="Arial" pitchFamily="34" charset="0"/>
              </a:rPr>
              <a:t>  Supplier</a:t>
            </a: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>
              <a:solidFill>
                <a:srgbClr val="0000FF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ASSETS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  <a:cs typeface="Arial" pitchFamily="34" charset="0"/>
              </a:rPr>
              <a:t>  Asset Sale Retirement</a:t>
            </a: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>
              <a:solidFill>
                <a:srgbClr val="0000FF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TDS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  <a:cs typeface="Arial" pitchFamily="34" charset="0"/>
              </a:rPr>
              <a:t>  TDS  Section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  <a:cs typeface="Arial" pitchFamily="34" charset="0"/>
              </a:rPr>
              <a:t>  TDS  Component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  <a:cs typeface="Arial" pitchFamily="34" charset="0"/>
              </a:rPr>
              <a:t>  TDS   Component Structure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  <a:cs typeface="Arial" pitchFamily="34" charset="0"/>
              </a:rPr>
              <a:t>  TDS   Section  Details</a:t>
            </a: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000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000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</p:txBody>
      </p:sp>
      <p:pic>
        <p:nvPicPr>
          <p:cNvPr id="10" name="Picture 9" descr="untitled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600200"/>
            <a:ext cx="5662613" cy="3868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1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2" name="Rectangle 16"/>
          <p:cNvSpPr>
            <a:spLocks noChangeArrowheads="1"/>
          </p:cNvSpPr>
          <p:nvPr/>
        </p:nvSpPr>
        <p:spPr bwMode="auto">
          <a:xfrm>
            <a:off x="381000" y="457200"/>
            <a:ext cx="495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 dirty="0">
                <a:solidFill>
                  <a:schemeClr val="accent2"/>
                </a:solidFill>
                <a:latin typeface="Calibri" pitchFamily="34" charset="0"/>
              </a:rPr>
              <a:t>“Module: </a:t>
            </a:r>
            <a:r>
              <a:rPr lang="en-US" sz="1600" b="1" i="1" dirty="0" smtClean="0">
                <a:solidFill>
                  <a:srgbClr val="0070C0"/>
                </a:solidFill>
                <a:latin typeface="Calibri" pitchFamily="34" charset="0"/>
              </a:rPr>
              <a:t>Product Base</a:t>
            </a:r>
            <a:r>
              <a:rPr lang="en-US" sz="1600" b="1" i="1" dirty="0" smtClean="0">
                <a:solidFill>
                  <a:schemeClr val="accent2"/>
                </a:solidFill>
                <a:latin typeface="Calibri" pitchFamily="34" charset="0"/>
              </a:rPr>
              <a:t>.”</a:t>
            </a:r>
            <a:endParaRPr lang="en-US" sz="1600" b="1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304800" y="4713288"/>
            <a:ext cx="28911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         </a:t>
            </a:r>
          </a:p>
          <a:p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           </a:t>
            </a: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</a:rPr>
              <a:t>Product Base</a:t>
            </a:r>
            <a:endParaRPr lang="en-US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2294" name="Picture 10" descr="untitled 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ownload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752600"/>
            <a:ext cx="45720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5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81000" y="228600"/>
            <a:ext cx="4724400" cy="609600"/>
            <a:chOff x="381000" y="304800"/>
            <a:chExt cx="4724400" cy="609663"/>
          </a:xfrm>
        </p:grpSpPr>
        <p:sp>
          <p:nvSpPr>
            <p:cNvPr id="13320" name="Rectangle 16"/>
            <p:cNvSpPr>
              <a:spLocks noChangeArrowheads="1"/>
            </p:cNvSpPr>
            <p:nvPr/>
          </p:nvSpPr>
          <p:spPr bwMode="auto">
            <a:xfrm>
              <a:off x="381000" y="304800"/>
              <a:ext cx="3886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 dirty="0">
                  <a:solidFill>
                    <a:schemeClr val="accent2"/>
                  </a:solidFill>
                  <a:latin typeface="Calibri" pitchFamily="34" charset="0"/>
                </a:rPr>
                <a:t>“Module: </a:t>
              </a:r>
              <a:r>
                <a:rPr lang="en-US" sz="1600" b="1" i="1" dirty="0" smtClean="0">
                  <a:solidFill>
                    <a:srgbClr val="0070C0"/>
                  </a:solidFill>
                  <a:latin typeface="Calibri" pitchFamily="34" charset="0"/>
                </a:rPr>
                <a:t>Product Base</a:t>
              </a:r>
              <a:r>
                <a:rPr lang="en-US" sz="1600" b="1" i="1" dirty="0" smtClean="0">
                  <a:solidFill>
                    <a:schemeClr val="accent2"/>
                  </a:solidFill>
                  <a:latin typeface="Calibri" pitchFamily="34" charset="0"/>
                </a:rPr>
                <a:t>.”</a:t>
              </a:r>
              <a:endParaRPr lang="en-US" sz="1600" b="1" i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13321" name="Rectangle 7"/>
            <p:cNvSpPr>
              <a:spLocks noChangeArrowheads="1"/>
            </p:cNvSpPr>
            <p:nvPr/>
          </p:nvSpPr>
          <p:spPr bwMode="auto">
            <a:xfrm>
              <a:off x="381000" y="575846"/>
              <a:ext cx="4724400" cy="338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 dirty="0">
                  <a:solidFill>
                    <a:schemeClr val="accent2"/>
                  </a:solidFill>
                  <a:latin typeface="Calibri" pitchFamily="34" charset="0"/>
                </a:rPr>
                <a:t>“Detailed functionality of </a:t>
              </a:r>
              <a:r>
                <a:rPr lang="en-US" sz="1600" b="1" i="1" dirty="0" smtClean="0">
                  <a:solidFill>
                    <a:srgbClr val="0070C0"/>
                  </a:solidFill>
                  <a:latin typeface="Calibri" pitchFamily="34" charset="0"/>
                </a:rPr>
                <a:t>Product  Base</a:t>
              </a:r>
              <a:r>
                <a:rPr lang="en-US" sz="1600" b="1" i="1" dirty="0" smtClean="0">
                  <a:solidFill>
                    <a:schemeClr val="accent2"/>
                  </a:solidFill>
                  <a:latin typeface="Calibri" pitchFamily="34" charset="0"/>
                </a:rPr>
                <a:t>.”</a:t>
              </a:r>
              <a:endParaRPr lang="en-US" sz="1600" b="1" i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pic>
        <p:nvPicPr>
          <p:cNvPr id="13317" name="Picture 13" descr="untitled 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838200" y="1219200"/>
            <a:ext cx="3429000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ORGANISATION HIERARCHY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</a:rPr>
              <a:t> </a:t>
            </a:r>
            <a:r>
              <a:rPr lang="en-US" sz="1050" b="1" dirty="0">
                <a:solidFill>
                  <a:srgbClr val="0000FF"/>
                </a:solidFill>
              </a:rPr>
              <a:t> </a:t>
            </a:r>
            <a:r>
              <a:rPr lang="en-US" sz="1050" b="1" dirty="0" smtClean="0">
                <a:solidFill>
                  <a:srgbClr val="0070C0"/>
                </a:solidFill>
              </a:rPr>
              <a:t>Organisation</a:t>
            </a:r>
            <a:endParaRPr lang="en-US" sz="105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</a:rPr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Company</a:t>
            </a:r>
            <a:endParaRPr lang="en-US" sz="105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</a:rPr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Business Type</a:t>
            </a:r>
            <a:endParaRPr lang="en-US" sz="105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</a:rPr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Branch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 smtClean="0">
                <a:solidFill>
                  <a:srgbClr val="0070C0"/>
                </a:solidFill>
              </a:rPr>
              <a:t>  Units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 smtClean="0">
                <a:solidFill>
                  <a:srgbClr val="0070C0"/>
                </a:solidFill>
              </a:rPr>
              <a:t>  Divisions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 smtClean="0">
                <a:solidFill>
                  <a:srgbClr val="0070C0"/>
                </a:solidFill>
              </a:rPr>
              <a:t>  Departments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 smtClean="0">
                <a:solidFill>
                  <a:srgbClr val="0070C0"/>
                </a:solidFill>
              </a:rPr>
              <a:t>  SubDepartments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 smtClean="0">
                <a:solidFill>
                  <a:srgbClr val="0070C0"/>
                </a:solidFill>
              </a:rPr>
              <a:t>   Designations</a:t>
            </a:r>
            <a:endParaRPr lang="en-US" sz="105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00FF"/>
                </a:solidFill>
              </a:rPr>
              <a:t>  </a:t>
            </a: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APPLICATION LEVEL MASTERS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</a:rPr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Financial  Year</a:t>
            </a:r>
            <a:endParaRPr lang="en-US" sz="105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</a:rPr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Currency</a:t>
            </a:r>
            <a:endParaRPr lang="en-US" sz="105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</a:rPr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Currency Conversion</a:t>
            </a:r>
            <a:endParaRPr lang="en-US" sz="105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</a:rPr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Language Master</a:t>
            </a:r>
            <a:endParaRPr lang="en-US" sz="105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 smtClean="0">
                <a:solidFill>
                  <a:srgbClr val="0070C0"/>
                </a:solidFill>
              </a:rPr>
              <a:t>  Countries</a:t>
            </a:r>
            <a:endParaRPr lang="en-US" sz="105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</a:rPr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States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ATTENDANCE  CONFIG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</a:rPr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Shift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 smtClean="0">
                <a:solidFill>
                  <a:srgbClr val="0070C0"/>
                </a:solidFill>
              </a:rPr>
              <a:t>   Default  Weekly offs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 smtClean="0">
                <a:solidFill>
                  <a:srgbClr val="0070C0"/>
                </a:solidFill>
              </a:rPr>
              <a:t>   Weekly offs Exceptions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 smtClean="0">
                <a:solidFill>
                  <a:srgbClr val="0070C0"/>
                </a:solidFill>
              </a:rPr>
              <a:t>   Holiday  Settings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 smtClean="0">
                <a:solidFill>
                  <a:srgbClr val="0070C0"/>
                </a:solidFill>
              </a:rPr>
              <a:t>   Attendance  Rules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 smtClean="0">
                <a:solidFill>
                  <a:srgbClr val="0070C0"/>
                </a:solidFill>
              </a:rPr>
              <a:t>   Category  Confirmation</a:t>
            </a:r>
            <a:endParaRPr lang="en-US" sz="105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00FF"/>
                </a:solidFill>
              </a:rPr>
              <a:t>  </a:t>
            </a: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LEAVE  CONFIGURATION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</a:rPr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 Leave   Master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 smtClean="0">
                <a:solidFill>
                  <a:srgbClr val="0070C0"/>
                </a:solidFill>
              </a:rPr>
              <a:t>   Leave   Details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 smtClean="0">
                <a:solidFill>
                  <a:srgbClr val="0070C0"/>
                </a:solidFill>
              </a:rPr>
              <a:t>   Leave   Structures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 smtClean="0">
                <a:solidFill>
                  <a:srgbClr val="0070C0"/>
                </a:solidFill>
              </a:rPr>
              <a:t>   Holiday/Weekend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 smtClean="0">
                <a:solidFill>
                  <a:srgbClr val="0070C0"/>
                </a:solidFill>
              </a:rPr>
              <a:t>   Encashment  &amp;  Carry  Fwd</a:t>
            </a:r>
            <a:endParaRPr lang="en-US" sz="105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>
                <a:solidFill>
                  <a:srgbClr val="0070C0"/>
                </a:solidFill>
              </a:rPr>
              <a:t>  </a:t>
            </a:r>
            <a:r>
              <a:rPr lang="en-US" sz="1050" b="1" dirty="0" smtClean="0">
                <a:solidFill>
                  <a:srgbClr val="0070C0"/>
                </a:solidFill>
              </a:rPr>
              <a:t> Prorating  Options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50" b="1" dirty="0" smtClean="0">
                <a:solidFill>
                  <a:srgbClr val="0070C0"/>
                </a:solidFill>
              </a:rPr>
              <a:t>   Leave   Rules</a:t>
            </a:r>
            <a:endParaRPr lang="en-US" sz="105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000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000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</p:txBody>
      </p:sp>
      <p:pic>
        <p:nvPicPr>
          <p:cNvPr id="10" name="Picture 9" descr="2.bmp"/>
          <p:cNvPicPr>
            <a:picLocks noChangeAspect="1"/>
          </p:cNvPicPr>
          <p:nvPr/>
        </p:nvPicPr>
        <p:blipFill>
          <a:blip r:embed="rId3"/>
          <a:srcRect l="1870" t="266" r="3630" b="8922"/>
          <a:stretch>
            <a:fillRect/>
          </a:stretch>
        </p:blipFill>
        <p:spPr>
          <a:xfrm>
            <a:off x="3858674" y="1905000"/>
            <a:ext cx="5361526" cy="380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own Arrow 10"/>
          <p:cNvSpPr/>
          <p:nvPr/>
        </p:nvSpPr>
        <p:spPr>
          <a:xfrm>
            <a:off x="9448800" y="6096000"/>
            <a:ext cx="381000" cy="457200"/>
          </a:xfrm>
          <a:prstGeom prst="downArrow">
            <a:avLst/>
          </a:prstGeom>
          <a:solidFill>
            <a:srgbClr val="00B0F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44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5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3317" name="Picture 13" descr="untitled 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37338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PAY  COMPONENTS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10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Pay  Components</a:t>
            </a:r>
            <a:endParaRPr lang="en-US" sz="1000" b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>
                <a:solidFill>
                  <a:srgbClr val="0070C0"/>
                </a:solidFill>
                <a:cs typeface="Arial" pitchFamily="34" charset="0"/>
              </a:rPr>
              <a:t>  </a:t>
            </a: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Pay Structures</a:t>
            </a:r>
            <a:endParaRPr lang="en-US" sz="1000" b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>
                <a:solidFill>
                  <a:srgbClr val="0070C0"/>
                </a:solidFill>
                <a:cs typeface="Arial" pitchFamily="34" charset="0"/>
              </a:rPr>
              <a:t>  </a:t>
            </a: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Slab  Structures</a:t>
            </a:r>
            <a:endParaRPr lang="en-US" sz="1000" b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  Increments  Structure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  Settings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   Deduction  Priority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   Incentives  Calculation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00" b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TAX/DISCOUNT  COMPONENTS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>
                <a:solidFill>
                  <a:srgbClr val="0070C0"/>
                </a:solidFill>
                <a:cs typeface="Arial" pitchFamily="34" charset="0"/>
              </a:rPr>
              <a:t>  </a:t>
            </a: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Tax  Master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00" b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LOCATIONS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>
                <a:solidFill>
                  <a:srgbClr val="0070C0"/>
                </a:solidFill>
                <a:cs typeface="Arial" pitchFamily="34" charset="0"/>
              </a:rPr>
              <a:t>  </a:t>
            </a: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Location  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   Ware  House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00" b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TRADE MASTER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>
                <a:solidFill>
                  <a:srgbClr val="0070C0"/>
                </a:solidFill>
                <a:cs typeface="Arial" pitchFamily="34" charset="0"/>
              </a:rPr>
              <a:t>  </a:t>
            </a: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Sales  Executive</a:t>
            </a:r>
            <a:endParaRPr lang="en-US" sz="1000" b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 Transporter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00" b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USER   MANAGEMENT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>
                <a:solidFill>
                  <a:srgbClr val="0070C0"/>
                </a:solidFill>
                <a:cs typeface="Arial" pitchFamily="34" charset="0"/>
              </a:rPr>
              <a:t>  </a:t>
            </a: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Modules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  Forms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  Roles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  Role  vs.  Forms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  Users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00" b="1" dirty="0" smtClean="0">
              <a:solidFill>
                <a:srgbClr val="0070C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SETTINGS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>
                <a:solidFill>
                  <a:srgbClr val="0070C0"/>
                </a:solidFill>
                <a:cs typeface="Arial" pitchFamily="34" charset="0"/>
              </a:rPr>
              <a:t>  </a:t>
            </a: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Branch  Settings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  Type  Definer</a:t>
            </a:r>
            <a:endParaRPr lang="en-US" sz="1000" b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>
                <a:solidFill>
                  <a:srgbClr val="0070C0"/>
                </a:solidFill>
                <a:cs typeface="Arial" pitchFamily="34" charset="0"/>
              </a:rPr>
              <a:t>  </a:t>
            </a: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 Dynamic  Columns</a:t>
            </a:r>
            <a:endParaRPr lang="en-US" sz="1000" b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>
                <a:solidFill>
                  <a:srgbClr val="0070C0"/>
                </a:solidFill>
                <a:cs typeface="Arial" pitchFamily="34" charset="0"/>
              </a:rPr>
              <a:t>  </a:t>
            </a: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 Block  Periods</a:t>
            </a:r>
            <a:endParaRPr lang="en-US" sz="1000" b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>
                <a:solidFill>
                  <a:srgbClr val="0070C0"/>
                </a:solidFill>
                <a:cs typeface="Arial" pitchFamily="34" charset="0"/>
              </a:rPr>
              <a:t>  </a:t>
            </a: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Masks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00" b="1" dirty="0" smtClean="0">
              <a:solidFill>
                <a:srgbClr val="0070C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OTHERS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   Contractors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   Responsibilities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   HRIS  Settings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 dirty="0" smtClean="0">
                <a:solidFill>
                  <a:srgbClr val="0070C0"/>
                </a:solidFill>
                <a:cs typeface="Arial" pitchFamily="34" charset="0"/>
              </a:rPr>
              <a:t>   Policy</a:t>
            </a:r>
            <a:endParaRPr lang="en-US" sz="1000" b="1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5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000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000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FF"/>
              </a:solidFill>
            </a:endParaRPr>
          </a:p>
        </p:txBody>
      </p: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381000" y="228600"/>
            <a:ext cx="4724400" cy="609600"/>
            <a:chOff x="381000" y="304800"/>
            <a:chExt cx="4724400" cy="609663"/>
          </a:xfrm>
        </p:grpSpPr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381000" y="304800"/>
              <a:ext cx="3886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 dirty="0">
                  <a:solidFill>
                    <a:schemeClr val="accent2"/>
                  </a:solidFill>
                  <a:latin typeface="Calibri" pitchFamily="34" charset="0"/>
                </a:rPr>
                <a:t>“Module: </a:t>
              </a:r>
              <a:r>
                <a:rPr lang="en-US" sz="1600" b="1" i="1" dirty="0" smtClean="0">
                  <a:solidFill>
                    <a:srgbClr val="0070C0"/>
                  </a:solidFill>
                  <a:latin typeface="Calibri" pitchFamily="34" charset="0"/>
                </a:rPr>
                <a:t>Product Base</a:t>
              </a:r>
              <a:r>
                <a:rPr lang="en-US" sz="1600" b="1" i="1" dirty="0" smtClean="0">
                  <a:solidFill>
                    <a:schemeClr val="accent2"/>
                  </a:solidFill>
                  <a:latin typeface="Calibri" pitchFamily="34" charset="0"/>
                </a:rPr>
                <a:t>.”</a:t>
              </a:r>
              <a:endParaRPr lang="en-US" sz="1600" b="1" i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81000" y="575846"/>
              <a:ext cx="4724400" cy="338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 dirty="0">
                  <a:solidFill>
                    <a:schemeClr val="accent2"/>
                  </a:solidFill>
                  <a:latin typeface="Calibri" pitchFamily="34" charset="0"/>
                </a:rPr>
                <a:t>“Detailed functionality of </a:t>
              </a:r>
              <a:r>
                <a:rPr lang="en-US" sz="1600" b="1" i="1" dirty="0" smtClean="0">
                  <a:solidFill>
                    <a:srgbClr val="0070C0"/>
                  </a:solidFill>
                  <a:latin typeface="Calibri" pitchFamily="34" charset="0"/>
                </a:rPr>
                <a:t>Product  Base</a:t>
              </a:r>
              <a:r>
                <a:rPr lang="en-US" sz="1600" b="1" i="1" dirty="0" smtClean="0">
                  <a:solidFill>
                    <a:schemeClr val="accent2"/>
                  </a:solidFill>
                  <a:latin typeface="Calibri" pitchFamily="34" charset="0"/>
                </a:rPr>
                <a:t>.”</a:t>
              </a:r>
              <a:endParaRPr lang="en-US" sz="1600" b="1" i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pic>
        <p:nvPicPr>
          <p:cNvPr id="12" name="Picture 11" descr="3.bmp"/>
          <p:cNvPicPr>
            <a:picLocks noChangeAspect="1"/>
          </p:cNvPicPr>
          <p:nvPr/>
        </p:nvPicPr>
        <p:blipFill>
          <a:blip r:embed="rId3"/>
          <a:srcRect l="1184" t="288" r="3538" b="8753"/>
          <a:stretch>
            <a:fillRect/>
          </a:stretch>
        </p:blipFill>
        <p:spPr>
          <a:xfrm>
            <a:off x="2666999" y="1524000"/>
            <a:ext cx="6705601" cy="4394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39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0" name="Rectangle 16"/>
          <p:cNvSpPr>
            <a:spLocks noChangeArrowheads="1"/>
          </p:cNvSpPr>
          <p:nvPr/>
        </p:nvSpPr>
        <p:spPr bwMode="auto">
          <a:xfrm>
            <a:off x="381000" y="457200"/>
            <a:ext cx="495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“Module: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Human Resource Information System (HRIS)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grpSp>
        <p:nvGrpSpPr>
          <p:cNvPr id="14341" name="Group 10"/>
          <p:cNvGrpSpPr>
            <a:grpSpLocks/>
          </p:cNvGrpSpPr>
          <p:nvPr/>
        </p:nvGrpSpPr>
        <p:grpSpPr bwMode="auto">
          <a:xfrm>
            <a:off x="304800" y="1524000"/>
            <a:ext cx="8128000" cy="4267200"/>
            <a:chOff x="304800" y="1524000"/>
            <a:chExt cx="8127681" cy="4267200"/>
          </a:xfrm>
        </p:grpSpPr>
        <p:grpSp>
          <p:nvGrpSpPr>
            <p:cNvPr id="14343" name="Group 8"/>
            <p:cNvGrpSpPr>
              <a:grpSpLocks/>
            </p:cNvGrpSpPr>
            <p:nvPr/>
          </p:nvGrpSpPr>
          <p:grpSpPr bwMode="auto">
            <a:xfrm>
              <a:off x="2514600" y="1524000"/>
              <a:ext cx="5917881" cy="4092379"/>
              <a:chOff x="2514600" y="1524000"/>
              <a:chExt cx="5917881" cy="4092379"/>
            </a:xfrm>
          </p:grpSpPr>
          <p:pic>
            <p:nvPicPr>
              <p:cNvPr id="7" name="Picture 6" descr="recruitment_management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4600" y="2141659"/>
                <a:ext cx="5917881" cy="347472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 useBgFill="1">
            <p:nvSpPr>
              <p:cNvPr id="8" name="Rounded Rectangular Callout 7"/>
              <p:cNvSpPr/>
              <p:nvPr/>
            </p:nvSpPr>
            <p:spPr>
              <a:xfrm>
                <a:off x="4575007" y="1524000"/>
                <a:ext cx="1752531" cy="1219200"/>
              </a:xfrm>
              <a:prstGeom prst="wedgeRoundRectCallout">
                <a:avLst/>
              </a:prstGeom>
              <a:ln w="38100">
                <a:solidFill>
                  <a:schemeClr val="accent5"/>
                </a:solidFill>
              </a:ln>
              <a:effectLst>
                <a:outerShdw blurRad="50800" dist="38100" dir="2700000" algn="tl" rotWithShape="0">
                  <a:srgbClr val="0070C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6544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50" b="1" dirty="0">
                    <a:solidFill>
                      <a:srgbClr val="0070C0"/>
                    </a:solidFill>
                  </a:rPr>
                  <a:t>Name:</a:t>
                </a:r>
              </a:p>
              <a:p>
                <a:pPr defTabSz="6544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50" b="1" dirty="0">
                    <a:solidFill>
                      <a:srgbClr val="0070C0"/>
                    </a:solidFill>
                  </a:rPr>
                  <a:t>Experience:</a:t>
                </a:r>
              </a:p>
              <a:p>
                <a:pPr defTabSz="6544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50" b="1" dirty="0">
                    <a:solidFill>
                      <a:srgbClr val="0070C0"/>
                    </a:solidFill>
                  </a:rPr>
                  <a:t>Qualification:</a:t>
                </a:r>
              </a:p>
              <a:p>
                <a:pPr defTabSz="6544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50" b="1" dirty="0">
                    <a:solidFill>
                      <a:srgbClr val="0070C0"/>
                    </a:solidFill>
                  </a:rPr>
                  <a:t>Address:</a:t>
                </a:r>
              </a:p>
              <a:p>
                <a:pPr defTabSz="6544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50" b="1" dirty="0">
                    <a:solidFill>
                      <a:srgbClr val="0070C0"/>
                    </a:solidFill>
                  </a:rPr>
                  <a:t>DOB:</a:t>
                </a:r>
              </a:p>
              <a:p>
                <a:pPr defTabSz="6544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50" b="1" dirty="0">
                    <a:solidFill>
                      <a:srgbClr val="0070C0"/>
                    </a:solidFill>
                  </a:rPr>
                  <a:t>Identification Marks:</a:t>
                </a:r>
              </a:p>
            </p:txBody>
          </p:sp>
        </p:grpSp>
        <p:sp>
          <p:nvSpPr>
            <p:cNvPr id="14344" name="TextBox 9"/>
            <p:cNvSpPr txBox="1">
              <a:spLocks noChangeArrowheads="1"/>
            </p:cNvSpPr>
            <p:nvPr/>
          </p:nvSpPr>
          <p:spPr bwMode="auto">
            <a:xfrm>
              <a:off x="304800" y="4713982"/>
              <a:ext cx="5943367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Calibri" pitchFamily="34" charset="0"/>
                </a:rPr>
                <a:t>Human </a:t>
              </a:r>
              <a:r>
                <a:rPr lang="en-US" sz="3200" b="1" dirty="0" smtClean="0">
                  <a:solidFill>
                    <a:srgbClr val="0070C0"/>
                  </a:solidFill>
                  <a:latin typeface="Calibri" pitchFamily="34" charset="0"/>
                </a:rPr>
                <a:t>Resource</a:t>
              </a:r>
            </a:p>
            <a:p>
              <a:r>
                <a:rPr lang="en-US" sz="3200" b="1" dirty="0" smtClean="0">
                  <a:solidFill>
                    <a:srgbClr val="0070C0"/>
                  </a:solidFill>
                  <a:latin typeface="Calibri" pitchFamily="34" charset="0"/>
                </a:rPr>
                <a:t>               Management</a:t>
              </a:r>
              <a:endParaRPr lang="en-US" sz="3200" b="1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pic>
        <p:nvPicPr>
          <p:cNvPr id="14342" name="Picture 10" descr="untitled 3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4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5" name="Rectangle 16"/>
          <p:cNvSpPr>
            <a:spLocks noChangeArrowheads="1"/>
          </p:cNvSpPr>
          <p:nvPr/>
        </p:nvSpPr>
        <p:spPr bwMode="auto">
          <a:xfrm>
            <a:off x="381000" y="304800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“Module: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HRIS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381000" y="576263"/>
            <a:ext cx="434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“Quick Insight of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HRIS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sp>
        <p:nvSpPr>
          <p:cNvPr id="15367" name="TextBox 19"/>
          <p:cNvSpPr txBox="1">
            <a:spLocks noChangeArrowheads="1"/>
          </p:cNvSpPr>
          <p:nvPr/>
        </p:nvSpPr>
        <p:spPr bwMode="auto">
          <a:xfrm>
            <a:off x="1752600" y="6030913"/>
            <a:ext cx="6565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  <a:latin typeface="Calibri" pitchFamily="34" charset="0"/>
              </a:rPr>
              <a:t>Graphical Representation (DASH BOARD) showing statistics of HRIS</a:t>
            </a:r>
          </a:p>
        </p:txBody>
      </p:sp>
      <p:grpSp>
        <p:nvGrpSpPr>
          <p:cNvPr id="15368" name="Group 21"/>
          <p:cNvGrpSpPr>
            <a:grpSpLocks/>
          </p:cNvGrpSpPr>
          <p:nvPr/>
        </p:nvGrpSpPr>
        <p:grpSpPr bwMode="auto">
          <a:xfrm>
            <a:off x="990600" y="1600200"/>
            <a:ext cx="5943600" cy="3429000"/>
            <a:chOff x="152400" y="2209800"/>
            <a:chExt cx="5943600" cy="3429000"/>
          </a:xfrm>
        </p:grpSpPr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2"/>
            <a:srcRect t="13793" r="1266" b="8621"/>
            <a:stretch>
              <a:fillRect/>
            </a:stretch>
          </p:blipFill>
          <p:spPr bwMode="auto">
            <a:xfrm>
              <a:off x="152400" y="2209800"/>
              <a:ext cx="5943600" cy="3429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371" name="Picture 4"/>
            <p:cNvPicPr>
              <a:picLocks noChangeAspect="1" noChangeArrowheads="1"/>
            </p:cNvPicPr>
            <p:nvPr/>
          </p:nvPicPr>
          <p:blipFill>
            <a:blip r:embed="rId3"/>
            <a:srcRect l="24174" t="2438" b="19678"/>
            <a:stretch>
              <a:fillRect/>
            </a:stretch>
          </p:blipFill>
          <p:spPr bwMode="auto">
            <a:xfrm>
              <a:off x="228600" y="2209800"/>
              <a:ext cx="1387416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9" name="Picture 11" descr="untitled 3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 l="8594" t="50000" r="6250" b="34375"/>
          <a:stretch>
            <a:fillRect/>
          </a:stretch>
        </p:blipFill>
        <p:spPr bwMode="auto">
          <a:xfrm>
            <a:off x="0" y="1219200"/>
            <a:ext cx="990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3429000"/>
            <a:ext cx="1403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445" tIns="32723" rIns="65445" bIns="32723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47650" y="3429000"/>
            <a:ext cx="165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445" tIns="32723" rIns="65445" bIns="32723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3429000"/>
            <a:ext cx="18986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445" tIns="32723" rIns="65445" bIns="32723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 flipV="1">
            <a:off x="0" y="11430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 flipV="1">
            <a:off x="0" y="6705600"/>
            <a:ext cx="9906000" cy="1524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084263" y="4335463"/>
            <a:ext cx="14558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chemeClr val="accent2"/>
                </a:solidFill>
                <a:latin typeface="Myriad Pro"/>
              </a:rPr>
              <a:t>GROUP</a:t>
            </a:r>
          </a:p>
          <a:p>
            <a:pPr algn="r"/>
            <a:r>
              <a:rPr lang="en-US" sz="2200" b="1" dirty="0">
                <a:solidFill>
                  <a:schemeClr val="accent2"/>
                </a:solidFill>
                <a:latin typeface="Myriad Pro"/>
              </a:rPr>
              <a:t>Companies</a:t>
            </a:r>
          </a:p>
        </p:txBody>
      </p: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762000" y="2438400"/>
            <a:ext cx="8229600" cy="3985611"/>
            <a:chOff x="60960" y="2118303"/>
            <a:chExt cx="9372600" cy="4555774"/>
          </a:xfrm>
        </p:grpSpPr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137160" y="2118303"/>
              <a:ext cx="2395273" cy="1638509"/>
              <a:chOff x="1313233" y="2137432"/>
              <a:chExt cx="2395273" cy="1638509"/>
            </a:xfrm>
          </p:grpSpPr>
          <p:pic>
            <p:nvPicPr>
              <p:cNvPr id="29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06895" y="2137432"/>
                <a:ext cx="2228849" cy="909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 Box 14"/>
              <p:cNvSpPr txBox="1">
                <a:spLocks noChangeArrowheads="1"/>
              </p:cNvSpPr>
              <p:nvPr/>
            </p:nvSpPr>
            <p:spPr bwMode="auto">
              <a:xfrm>
                <a:off x="1313233" y="3196727"/>
                <a:ext cx="2395273" cy="579214"/>
              </a:xfrm>
              <a:prstGeom prst="rect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lIns="65445" tIns="32723" rIns="65445" bIns="32723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 dirty="0">
                    <a:latin typeface="Calibri" pitchFamily="34" charset="0"/>
                  </a:rPr>
                  <a:t>Kusalava International Ltd</a:t>
                </a:r>
                <a:r>
                  <a:rPr lang="en-US" sz="1600" dirty="0">
                    <a:latin typeface="Calibri" pitchFamily="34" charset="0"/>
                  </a:rPr>
                  <a:t> </a:t>
                </a:r>
              </a:p>
            </p:txBody>
          </p:sp>
        </p:grpSp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3348831" y="2118303"/>
              <a:ext cx="2641600" cy="1404731"/>
              <a:chOff x="4597400" y="2191403"/>
              <a:chExt cx="2641600" cy="1404731"/>
            </a:xfrm>
          </p:grpSpPr>
          <p:pic>
            <p:nvPicPr>
              <p:cNvPr id="27" name="Picture 10" descr="finance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597400" y="2191403"/>
                <a:ext cx="2641600" cy="889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 Box 21"/>
              <p:cNvSpPr txBox="1">
                <a:spLocks noChangeArrowheads="1"/>
              </p:cNvSpPr>
              <p:nvPr/>
            </p:nvSpPr>
            <p:spPr bwMode="auto">
              <a:xfrm>
                <a:off x="4601369" y="3239151"/>
                <a:ext cx="2590800" cy="356983"/>
              </a:xfrm>
              <a:prstGeom prst="rect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lIns="65445" tIns="32723" rIns="65445" bIns="32723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 dirty="0">
                    <a:latin typeface="Calibri" pitchFamily="34" charset="0"/>
                  </a:rPr>
                  <a:t>Kusalava </a:t>
                </a:r>
                <a:r>
                  <a:rPr lang="en-US" sz="1600" b="1" dirty="0" smtClean="0">
                    <a:latin typeface="Calibri" pitchFamily="34" charset="0"/>
                  </a:rPr>
                  <a:t>Finance Ltd</a:t>
                </a:r>
                <a:endParaRPr lang="en-US" sz="1600" dirty="0">
                  <a:latin typeface="Calibri" pitchFamily="34" charset="0"/>
                </a:endParaRPr>
              </a:p>
            </p:txBody>
          </p:sp>
        </p:grpSp>
        <p:grpSp>
          <p:nvGrpSpPr>
            <p:cNvPr id="12" name="Group 36"/>
            <p:cNvGrpSpPr>
              <a:grpSpLocks/>
            </p:cNvGrpSpPr>
            <p:nvPr/>
          </p:nvGrpSpPr>
          <p:grpSpPr bwMode="auto">
            <a:xfrm>
              <a:off x="60960" y="5410200"/>
              <a:ext cx="2452423" cy="1219200"/>
              <a:chOff x="822960" y="5410200"/>
              <a:chExt cx="2452423" cy="1219200"/>
            </a:xfrm>
          </p:grpSpPr>
          <p:pic>
            <p:nvPicPr>
              <p:cNvPr id="25" name="Picture 6" descr="plant_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9678" y="5410200"/>
                <a:ext cx="2393950" cy="804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Text Box 15"/>
              <p:cNvSpPr txBox="1">
                <a:spLocks noChangeArrowheads="1"/>
              </p:cNvSpPr>
              <p:nvPr/>
            </p:nvSpPr>
            <p:spPr bwMode="auto">
              <a:xfrm>
                <a:off x="822960" y="6317094"/>
                <a:ext cx="2452423" cy="312306"/>
              </a:xfrm>
              <a:prstGeom prst="rect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lIns="65445" tIns="32723" rIns="65445" bIns="32723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 dirty="0">
                    <a:latin typeface="Calibri" pitchFamily="34" charset="0"/>
                  </a:rPr>
                  <a:t>Kusalava Motors (P) Ltd</a:t>
                </a:r>
                <a:r>
                  <a:rPr lang="en-US" sz="1600" dirty="0">
                    <a:latin typeface="Calibri" pitchFamily="34" charset="0"/>
                  </a:rPr>
                  <a:t> </a:t>
                </a:r>
              </a:p>
            </p:txBody>
          </p:sp>
        </p:grpSp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6781800" y="2118303"/>
              <a:ext cx="2651760" cy="1379106"/>
              <a:chOff x="7543800" y="2118303"/>
              <a:chExt cx="2651760" cy="1379106"/>
            </a:xfrm>
          </p:grpSpPr>
          <p:pic>
            <p:nvPicPr>
              <p:cNvPr id="23" name="Picture 11" descr="kraus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575550" y="2118303"/>
                <a:ext cx="2559050" cy="860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 Box 20"/>
              <p:cNvSpPr txBox="1">
                <a:spLocks noChangeArrowheads="1"/>
              </p:cNvSpPr>
              <p:nvPr/>
            </p:nvSpPr>
            <p:spPr bwMode="auto">
              <a:xfrm>
                <a:off x="7543800" y="3185103"/>
                <a:ext cx="2651760" cy="312306"/>
              </a:xfrm>
              <a:prstGeom prst="rect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lIns="65445" tIns="32723" rIns="65445" bIns="32723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latin typeface="Calibri" pitchFamily="34" charset="0"/>
                  </a:rPr>
                  <a:t>Kraus Inc</a:t>
                </a:r>
                <a:r>
                  <a:rPr lang="en-US" sz="1600">
                    <a:latin typeface="Calibri" pitchFamily="34" charset="0"/>
                  </a:rPr>
                  <a:t> </a:t>
                </a:r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3477154" y="3773313"/>
              <a:ext cx="2559050" cy="1340077"/>
              <a:chOff x="4239154" y="3773313"/>
              <a:chExt cx="2559050" cy="1340077"/>
            </a:xfrm>
          </p:grpSpPr>
          <p:pic>
            <p:nvPicPr>
              <p:cNvPr id="21" name="Picture 9" descr="batteries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239154" y="3773313"/>
                <a:ext cx="2559050" cy="860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16"/>
              <p:cNvSpPr txBox="1">
                <a:spLocks noChangeArrowheads="1"/>
              </p:cNvSpPr>
              <p:nvPr/>
            </p:nvSpPr>
            <p:spPr bwMode="auto">
              <a:xfrm>
                <a:off x="4267200" y="4756407"/>
                <a:ext cx="2452423" cy="356983"/>
              </a:xfrm>
              <a:prstGeom prst="rect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lIns="65445" tIns="32723" rIns="65445" bIns="32723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 dirty="0">
                    <a:latin typeface="Calibri" pitchFamily="34" charset="0"/>
                  </a:rPr>
                  <a:t>Kusalava </a:t>
                </a:r>
                <a:r>
                  <a:rPr lang="en-US" sz="1600" b="1" dirty="0" smtClean="0">
                    <a:latin typeface="Calibri" pitchFamily="34" charset="0"/>
                  </a:rPr>
                  <a:t>Batteries (P) Ltd</a:t>
                </a:r>
                <a:r>
                  <a:rPr lang="en-US" sz="1600" dirty="0" smtClean="0">
                    <a:latin typeface="Calibri" pitchFamily="34" charset="0"/>
                  </a:rPr>
                  <a:t> </a:t>
                </a:r>
                <a:endParaRPr lang="en-US" sz="1600" dirty="0">
                  <a:latin typeface="Calibri" pitchFamily="34" charset="0"/>
                </a:endParaRPr>
              </a:p>
            </p:txBody>
          </p:sp>
        </p:grpSp>
        <p:grpSp>
          <p:nvGrpSpPr>
            <p:cNvPr id="15" name="Group 34"/>
            <p:cNvGrpSpPr>
              <a:grpSpLocks/>
            </p:cNvGrpSpPr>
            <p:nvPr/>
          </p:nvGrpSpPr>
          <p:grpSpPr bwMode="auto">
            <a:xfrm>
              <a:off x="6918960" y="3773313"/>
              <a:ext cx="2486554" cy="1283847"/>
              <a:chOff x="7680960" y="3773313"/>
              <a:chExt cx="2486554" cy="1283847"/>
            </a:xfrm>
          </p:grpSpPr>
          <p:pic>
            <p:nvPicPr>
              <p:cNvPr id="19" name="Picture 12" descr="realit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691014" y="3773313"/>
                <a:ext cx="2476500" cy="833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auto">
              <a:xfrm>
                <a:off x="7680960" y="4744854"/>
                <a:ext cx="2452423" cy="312306"/>
              </a:xfrm>
              <a:prstGeom prst="rect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lIns="65445" tIns="32723" rIns="65445" bIns="32723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 dirty="0">
                    <a:latin typeface="Calibri" pitchFamily="34" charset="0"/>
                  </a:rPr>
                  <a:t>Kusalava Realty</a:t>
                </a:r>
                <a:endParaRPr lang="en-US" sz="1600" dirty="0">
                  <a:latin typeface="Calibri" pitchFamily="34" charset="0"/>
                </a:endParaRPr>
              </a:p>
            </p:txBody>
          </p:sp>
        </p:grpSp>
        <p:grpSp>
          <p:nvGrpSpPr>
            <p:cNvPr id="16" name="Group 37"/>
            <p:cNvGrpSpPr>
              <a:grpSpLocks/>
            </p:cNvGrpSpPr>
            <p:nvPr/>
          </p:nvGrpSpPr>
          <p:grpSpPr bwMode="auto">
            <a:xfrm>
              <a:off x="3489960" y="5334000"/>
              <a:ext cx="2452423" cy="1340077"/>
              <a:chOff x="4480560" y="5334000"/>
              <a:chExt cx="2452423" cy="1340077"/>
            </a:xfrm>
          </p:grpSpPr>
          <p:pic>
            <p:nvPicPr>
              <p:cNvPr id="17" name="Picture 8" descr="plant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539033" y="5334000"/>
                <a:ext cx="2393950" cy="804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4480560" y="6317094"/>
                <a:ext cx="2452423" cy="356983"/>
              </a:xfrm>
              <a:prstGeom prst="rect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lIns="65445" tIns="32723" rIns="65445" bIns="32723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 dirty="0" smtClean="0">
                    <a:latin typeface="Calibri" pitchFamily="34" charset="0"/>
                  </a:rPr>
                  <a:t>Bharat </a:t>
                </a:r>
                <a:r>
                  <a:rPr lang="en-US" sz="1600" b="1" dirty="0">
                    <a:latin typeface="Calibri" pitchFamily="34" charset="0"/>
                  </a:rPr>
                  <a:t>Automobiles</a:t>
                </a:r>
                <a:endParaRPr lang="en-US" sz="1600" dirty="0">
                  <a:latin typeface="Calibri" pitchFamily="34" charset="0"/>
                </a:endParaRPr>
              </a:p>
            </p:txBody>
          </p:sp>
        </p:grpSp>
      </p:grp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304800" y="160338"/>
            <a:ext cx="3581400" cy="83026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 dirty="0">
                <a:latin typeface="Calibri" pitchFamily="34" charset="0"/>
              </a:rPr>
              <a:t>Kusalava Group</a:t>
            </a:r>
            <a:r>
              <a:rPr lang="en-US" sz="1800" b="1" dirty="0">
                <a:latin typeface="Calibri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latin typeface="Calibri" pitchFamily="34" charset="0"/>
              </a:rPr>
              <a:t>Started in 1964 has a turnover of about 25 million dollars with the following other group companies.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6838253" y="6172200"/>
            <a:ext cx="2153347" cy="31230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lIns="65445" tIns="32723" rIns="65445" bIns="327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Calibri" pitchFamily="34" charset="0"/>
              </a:rPr>
              <a:t>Kusalava  Technologies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34" name="Picture 34" descr="https://encrypted-tbn2.gstatic.com/images?q=tbn:ANd9GcTOkxRr8ZrlhALIHuAMk1BCHpiPgfE3mnYWFFVZKe3Veotq9bqZDqPrqn8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39000" y="5257800"/>
            <a:ext cx="1150249" cy="866522"/>
          </a:xfrm>
          <a:prstGeom prst="rect">
            <a:avLst/>
          </a:prstGeom>
          <a:noFill/>
        </p:spPr>
      </p:pic>
      <p:pic>
        <p:nvPicPr>
          <p:cNvPr id="35" name="Picture 16" descr="untitled 3.bmp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2286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23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24" name="Rectangle 16"/>
          <p:cNvSpPr>
            <a:spLocks noChangeArrowheads="1"/>
          </p:cNvSpPr>
          <p:nvPr/>
        </p:nvSpPr>
        <p:spPr bwMode="auto">
          <a:xfrm>
            <a:off x="381000" y="457200"/>
            <a:ext cx="495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“Module: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User Management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grpSp>
        <p:nvGrpSpPr>
          <p:cNvPr id="30725" name="Group 10"/>
          <p:cNvGrpSpPr>
            <a:grpSpLocks/>
          </p:cNvGrpSpPr>
          <p:nvPr/>
        </p:nvGrpSpPr>
        <p:grpSpPr bwMode="auto">
          <a:xfrm>
            <a:off x="942975" y="2543175"/>
            <a:ext cx="6067425" cy="3552825"/>
            <a:chOff x="867447" y="2543845"/>
            <a:chExt cx="6066753" cy="3552155"/>
          </a:xfrm>
        </p:grpSpPr>
        <p:pic>
          <p:nvPicPr>
            <p:cNvPr id="7" name="Picture 6" descr="recruitment_managemen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800" y="2543845"/>
              <a:ext cx="3581400" cy="26860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0732" name="TextBox 9"/>
            <p:cNvSpPr txBox="1">
              <a:spLocks noChangeArrowheads="1"/>
            </p:cNvSpPr>
            <p:nvPr/>
          </p:nvSpPr>
          <p:spPr bwMode="auto">
            <a:xfrm>
              <a:off x="867447" y="5018782"/>
              <a:ext cx="311316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  <a:latin typeface="Calibri" pitchFamily="34" charset="0"/>
                </a:rPr>
                <a:t>User</a:t>
              </a:r>
            </a:p>
            <a:p>
              <a:r>
                <a:rPr lang="en-US" sz="3200" b="1">
                  <a:solidFill>
                    <a:srgbClr val="0070C0"/>
                  </a:solidFill>
                  <a:latin typeface="Calibri" pitchFamily="34" charset="0"/>
                </a:rPr>
                <a:t>      Management</a:t>
              </a:r>
            </a:p>
          </p:txBody>
        </p:sp>
      </p:grpSp>
      <p:sp useBgFill="1">
        <p:nvSpPr>
          <p:cNvPr id="12" name="Rounded Rectangular Callout 11"/>
          <p:cNvSpPr/>
          <p:nvPr/>
        </p:nvSpPr>
        <p:spPr>
          <a:xfrm flipH="1">
            <a:off x="5943600" y="3810000"/>
            <a:ext cx="762000" cy="457200"/>
          </a:xfrm>
          <a:prstGeom prst="wedgeRoundRectCallout">
            <a:avLst/>
          </a:prstGeom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b="1" dirty="0">
                <a:solidFill>
                  <a:srgbClr val="0070C0"/>
                </a:solidFill>
              </a:rPr>
              <a:t>Director</a:t>
            </a:r>
          </a:p>
        </p:txBody>
      </p:sp>
      <p:sp useBgFill="1">
        <p:nvSpPr>
          <p:cNvPr id="13" name="Rounded Rectangular Callout 12"/>
          <p:cNvSpPr/>
          <p:nvPr/>
        </p:nvSpPr>
        <p:spPr>
          <a:xfrm rot="21421317" flipH="1">
            <a:off x="3424238" y="3463925"/>
            <a:ext cx="844550" cy="476250"/>
          </a:xfrm>
          <a:prstGeom prst="wedgeRoundRectCallout">
            <a:avLst/>
          </a:prstGeom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70C0"/>
                </a:solidFill>
              </a:rPr>
              <a:t>HR Employee</a:t>
            </a:r>
          </a:p>
        </p:txBody>
      </p:sp>
      <p:sp useBgFill="1">
        <p:nvSpPr>
          <p:cNvPr id="14" name="Rounded Rectangular Callout 13"/>
          <p:cNvSpPr/>
          <p:nvPr/>
        </p:nvSpPr>
        <p:spPr>
          <a:xfrm>
            <a:off x="6629400" y="2362200"/>
            <a:ext cx="838200" cy="533400"/>
          </a:xfrm>
          <a:prstGeom prst="wedgeRoundRectCallout">
            <a:avLst/>
          </a:prstGeom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70C0"/>
                </a:solidFill>
              </a:rPr>
              <a:t>Accounts Manager</a:t>
            </a:r>
          </a:p>
        </p:txBody>
      </p:sp>
      <p:sp useBgFill="1">
        <p:nvSpPr>
          <p:cNvPr id="18" name="Rounded Rectangular Callout 17"/>
          <p:cNvSpPr/>
          <p:nvPr/>
        </p:nvSpPr>
        <p:spPr>
          <a:xfrm flipH="1">
            <a:off x="4495800" y="2743200"/>
            <a:ext cx="914400" cy="457200"/>
          </a:xfrm>
          <a:prstGeom prst="wedgeRoundRectCallout">
            <a:avLst/>
          </a:prstGeom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70C0"/>
                </a:solidFill>
              </a:rPr>
              <a:t>Marketing Executive</a:t>
            </a:r>
          </a:p>
        </p:txBody>
      </p:sp>
      <p:pic>
        <p:nvPicPr>
          <p:cNvPr id="30730" name="Picture 14" descr="untitled 3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1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2772" name="Group 19"/>
          <p:cNvGrpSpPr>
            <a:grpSpLocks/>
          </p:cNvGrpSpPr>
          <p:nvPr/>
        </p:nvGrpSpPr>
        <p:grpSpPr bwMode="auto">
          <a:xfrm>
            <a:off x="381000" y="228600"/>
            <a:ext cx="4724400" cy="609600"/>
            <a:chOff x="381000" y="304800"/>
            <a:chExt cx="4724400" cy="609600"/>
          </a:xfrm>
        </p:grpSpPr>
        <p:sp>
          <p:nvSpPr>
            <p:cNvPr id="32776" name="Rectangle 16"/>
            <p:cNvSpPr>
              <a:spLocks noChangeArrowheads="1"/>
            </p:cNvSpPr>
            <p:nvPr/>
          </p:nvSpPr>
          <p:spPr bwMode="auto">
            <a:xfrm>
              <a:off x="381000" y="304800"/>
              <a:ext cx="3886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solidFill>
                    <a:schemeClr val="accent2"/>
                  </a:solidFill>
                  <a:latin typeface="Calibri" pitchFamily="34" charset="0"/>
                </a:rPr>
                <a:t>“Module: </a:t>
              </a:r>
              <a:r>
                <a:rPr lang="en-US" sz="1600" b="1" i="1">
                  <a:solidFill>
                    <a:srgbClr val="0070C0"/>
                  </a:solidFill>
                  <a:latin typeface="Calibri" pitchFamily="34" charset="0"/>
                </a:rPr>
                <a:t>User Management</a:t>
              </a:r>
              <a:r>
                <a:rPr lang="en-US" sz="1600" b="1" i="1">
                  <a:solidFill>
                    <a:schemeClr val="accent2"/>
                  </a:solidFill>
                  <a:latin typeface="Calibri" pitchFamily="34" charset="0"/>
                </a:rPr>
                <a:t>.”</a:t>
              </a:r>
            </a:p>
          </p:txBody>
        </p:sp>
        <p:sp>
          <p:nvSpPr>
            <p:cNvPr id="32777" name="Rectangle 7"/>
            <p:cNvSpPr>
              <a:spLocks noChangeArrowheads="1"/>
            </p:cNvSpPr>
            <p:nvPr/>
          </p:nvSpPr>
          <p:spPr bwMode="auto">
            <a:xfrm>
              <a:off x="381000" y="575846"/>
              <a:ext cx="4724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solidFill>
                    <a:schemeClr val="accent2"/>
                  </a:solidFill>
                  <a:latin typeface="Calibri" pitchFamily="34" charset="0"/>
                </a:rPr>
                <a:t>“Detailed functionality of </a:t>
              </a:r>
              <a:r>
                <a:rPr lang="en-US" sz="1600" b="1" i="1">
                  <a:solidFill>
                    <a:srgbClr val="0070C0"/>
                  </a:solidFill>
                  <a:latin typeface="Calibri" pitchFamily="34" charset="0"/>
                </a:rPr>
                <a:t>User Management</a:t>
              </a:r>
              <a:r>
                <a:rPr lang="en-US" sz="1600" b="1" i="1">
                  <a:solidFill>
                    <a:schemeClr val="accent2"/>
                  </a:solidFill>
                  <a:latin typeface="Calibri" pitchFamily="34" charset="0"/>
                </a:rPr>
                <a:t>.”</a:t>
              </a:r>
            </a:p>
          </p:txBody>
        </p:sp>
      </p:grpSp>
      <p:sp>
        <p:nvSpPr>
          <p:cNvPr id="32773" name="Rectangle 21"/>
          <p:cNvSpPr>
            <a:spLocks noChangeArrowheads="1"/>
          </p:cNvSpPr>
          <p:nvPr/>
        </p:nvSpPr>
        <p:spPr bwMode="auto">
          <a:xfrm>
            <a:off x="304800" y="1571625"/>
            <a:ext cx="5562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Calibri" pitchFamily="34" charset="0"/>
              </a:rPr>
              <a:t>USER MANAGEMENT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</a:rPr>
              <a:t>  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libri" pitchFamily="34" charset="0"/>
              </a:rPr>
              <a:t>    Modules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libri" pitchFamily="34" charset="0"/>
              </a:rPr>
              <a:t>    Forms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libri" pitchFamily="34" charset="0"/>
              </a:rPr>
              <a:t>    Roles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libri" pitchFamily="34" charset="0"/>
              </a:rPr>
              <a:t>    Role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Permissions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    Users</a:t>
            </a:r>
            <a:endParaRPr lang="en-US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2774" name="Picture 11" descr="untitled 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untitled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676400"/>
            <a:ext cx="541337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795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3796" name="Picture 14" descr="klinfo Final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514350"/>
            <a:ext cx="380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16"/>
          <p:cNvSpPr>
            <a:spLocks noChangeArrowheads="1"/>
          </p:cNvSpPr>
          <p:nvPr/>
        </p:nvSpPr>
        <p:spPr bwMode="auto">
          <a:xfrm>
            <a:off x="381000" y="457200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“Quick Insight of  smart e Auto Finance.”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t="11249" b="4999"/>
          <a:stretch>
            <a:fillRect/>
          </a:stretch>
        </p:blipFill>
        <p:spPr bwMode="auto">
          <a:xfrm>
            <a:off x="484188" y="1484313"/>
            <a:ext cx="8507412" cy="476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9" name="Picture 4" descr="351214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590800"/>
            <a:ext cx="5791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0" descr="untitled 3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43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44" name="Rectangle 16"/>
          <p:cNvSpPr>
            <a:spLocks noChangeArrowheads="1"/>
          </p:cNvSpPr>
          <p:nvPr/>
        </p:nvSpPr>
        <p:spPr bwMode="auto">
          <a:xfrm>
            <a:off x="381000" y="457200"/>
            <a:ext cx="495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“Feature: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Drill Down Analysis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grpSp>
        <p:nvGrpSpPr>
          <p:cNvPr id="35845" name="Group 10"/>
          <p:cNvGrpSpPr>
            <a:grpSpLocks/>
          </p:cNvGrpSpPr>
          <p:nvPr/>
        </p:nvGrpSpPr>
        <p:grpSpPr bwMode="auto">
          <a:xfrm>
            <a:off x="914400" y="1905000"/>
            <a:ext cx="5943600" cy="4191000"/>
            <a:chOff x="867447" y="1905000"/>
            <a:chExt cx="5943600" cy="4191000"/>
          </a:xfrm>
        </p:grpSpPr>
        <p:pic>
          <p:nvPicPr>
            <p:cNvPr id="7" name="Picture 6" descr="recruitment_managemen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5636" y="1905000"/>
              <a:ext cx="3455411" cy="3200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848" name="TextBox 9"/>
            <p:cNvSpPr txBox="1">
              <a:spLocks noChangeArrowheads="1"/>
            </p:cNvSpPr>
            <p:nvPr/>
          </p:nvSpPr>
          <p:spPr bwMode="auto">
            <a:xfrm>
              <a:off x="867447" y="5018782"/>
              <a:ext cx="3062633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  <a:latin typeface="Calibri" pitchFamily="34" charset="0"/>
                </a:rPr>
                <a:t>Drill Down </a:t>
              </a:r>
            </a:p>
            <a:p>
              <a:r>
                <a:rPr lang="en-US" sz="3200" b="1">
                  <a:solidFill>
                    <a:srgbClr val="0070C0"/>
                  </a:solidFill>
                  <a:latin typeface="Calibri" pitchFamily="34" charset="0"/>
                </a:rPr>
                <a:t>                Analysis</a:t>
              </a:r>
            </a:p>
          </p:txBody>
        </p:sp>
      </p:grpSp>
      <p:pic>
        <p:nvPicPr>
          <p:cNvPr id="35846" name="Picture 8" descr="untitled 3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867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381000" y="576263"/>
            <a:ext cx="472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“Detailed functionality of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Drill Down Analysis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sp>
        <p:nvSpPr>
          <p:cNvPr id="36869" name="Rectangle 22"/>
          <p:cNvSpPr>
            <a:spLocks noChangeArrowheads="1"/>
          </p:cNvSpPr>
          <p:nvPr/>
        </p:nvSpPr>
        <p:spPr bwMode="auto">
          <a:xfrm>
            <a:off x="381000" y="304800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“Feature: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Drill Down Analysis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sp>
        <p:nvSpPr>
          <p:cNvPr id="19" name="Freeform 18"/>
          <p:cNvSpPr/>
          <p:nvPr/>
        </p:nvSpPr>
        <p:spPr>
          <a:xfrm>
            <a:off x="152400" y="3962400"/>
            <a:ext cx="1295400" cy="2514600"/>
          </a:xfrm>
          <a:custGeom>
            <a:avLst/>
            <a:gdLst>
              <a:gd name="connsiteX0" fmla="*/ 0 w 1"/>
              <a:gd name="connsiteY0" fmla="*/ 0 h 1"/>
              <a:gd name="connsiteX1" fmla="*/ 1 w 1"/>
              <a:gd name="connsiteY1" fmla="*/ 0 h 1"/>
              <a:gd name="connsiteX2" fmla="*/ 1 w 1"/>
              <a:gd name="connsiteY2" fmla="*/ 1 h 1"/>
              <a:gd name="connsiteX3" fmla="*/ 0 w 1"/>
              <a:gd name="connsiteY3" fmla="*/ 1 h 1"/>
              <a:gd name="connsiteX4" fmla="*/ 0 w 1"/>
              <a:gd name="connsiteY4" fmla="*/ 0 h 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u="sng" dirty="0"/>
              <a:t>Note</a:t>
            </a:r>
          </a:p>
          <a:p>
            <a:pPr algn="ctr"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tx1"/>
                </a:solidFill>
              </a:rPr>
              <a:t>Clicking on LINK at each LEVEL will navigate to NEXT LEVEL of DRILL DOWN REPORTS as shown in slide</a:t>
            </a:r>
          </a:p>
        </p:txBody>
      </p:sp>
      <p:pic>
        <p:nvPicPr>
          <p:cNvPr id="36871" name="Picture 20" descr="untitled 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20" descr="untitled 8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371600"/>
            <a:ext cx="701040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le 21"/>
          <p:cNvSpPr/>
          <p:nvPr/>
        </p:nvSpPr>
        <p:spPr bwMode="auto">
          <a:xfrm>
            <a:off x="914400" y="2209800"/>
            <a:ext cx="990600" cy="4572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/>
              <a:t>LEVEL 1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1524000" y="4267200"/>
            <a:ext cx="990600" cy="4572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/>
              <a:t>LEVEL 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891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381000" y="576263"/>
            <a:ext cx="472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“Detailed functionality of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Drill Down Analysis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sp>
        <p:nvSpPr>
          <p:cNvPr id="37893" name="Rectangle 22"/>
          <p:cNvSpPr>
            <a:spLocks noChangeArrowheads="1"/>
          </p:cNvSpPr>
          <p:nvPr/>
        </p:nvSpPr>
        <p:spPr bwMode="auto">
          <a:xfrm>
            <a:off x="381000" y="304800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“Feature: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Drill Down Analysis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sp>
        <p:nvSpPr>
          <p:cNvPr id="7" name="Freeform 6"/>
          <p:cNvSpPr/>
          <p:nvPr/>
        </p:nvSpPr>
        <p:spPr>
          <a:xfrm>
            <a:off x="152400" y="3962400"/>
            <a:ext cx="1295400" cy="2514600"/>
          </a:xfrm>
          <a:custGeom>
            <a:avLst/>
            <a:gdLst>
              <a:gd name="connsiteX0" fmla="*/ 0 w 1"/>
              <a:gd name="connsiteY0" fmla="*/ 0 h 1"/>
              <a:gd name="connsiteX1" fmla="*/ 1 w 1"/>
              <a:gd name="connsiteY1" fmla="*/ 0 h 1"/>
              <a:gd name="connsiteX2" fmla="*/ 1 w 1"/>
              <a:gd name="connsiteY2" fmla="*/ 1 h 1"/>
              <a:gd name="connsiteX3" fmla="*/ 0 w 1"/>
              <a:gd name="connsiteY3" fmla="*/ 1 h 1"/>
              <a:gd name="connsiteX4" fmla="*/ 0 w 1"/>
              <a:gd name="connsiteY4" fmla="*/ 0 h 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u="sng" dirty="0"/>
              <a:t>Note</a:t>
            </a:r>
          </a:p>
          <a:p>
            <a:pPr algn="ctr"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tx1"/>
                </a:solidFill>
              </a:rPr>
              <a:t>Clicking on LINK at each LEVEL will navigate to NEXT LEVEL of DRILL DOWN REPORTS as shown in slide</a:t>
            </a:r>
          </a:p>
        </p:txBody>
      </p:sp>
      <p:pic>
        <p:nvPicPr>
          <p:cNvPr id="37895" name="Picture 20" descr="untitled 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 bwMode="auto">
          <a:xfrm>
            <a:off x="1371600" y="2209800"/>
            <a:ext cx="990600" cy="4572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/>
              <a:t>LEVEL 1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524000" y="4267200"/>
            <a:ext cx="990600" cy="4572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/>
              <a:t>LEVEL 2</a:t>
            </a:r>
          </a:p>
        </p:txBody>
      </p:sp>
      <p:pic>
        <p:nvPicPr>
          <p:cNvPr id="37898" name="Picture 11" descr="untitled 9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1275" y="1219200"/>
            <a:ext cx="67151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915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916" name="Rectangle 16"/>
          <p:cNvSpPr>
            <a:spLocks noChangeArrowheads="1"/>
          </p:cNvSpPr>
          <p:nvPr/>
        </p:nvSpPr>
        <p:spPr bwMode="auto">
          <a:xfrm>
            <a:off x="381000" y="457200"/>
            <a:ext cx="495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“Feature: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Reports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grpSp>
        <p:nvGrpSpPr>
          <p:cNvPr id="38917" name="Group 12"/>
          <p:cNvGrpSpPr>
            <a:grpSpLocks/>
          </p:cNvGrpSpPr>
          <p:nvPr/>
        </p:nvGrpSpPr>
        <p:grpSpPr bwMode="auto">
          <a:xfrm>
            <a:off x="1066800" y="1295400"/>
            <a:ext cx="8004175" cy="4114800"/>
            <a:chOff x="1371600" y="1295400"/>
            <a:chExt cx="8004319" cy="4114800"/>
          </a:xfrm>
        </p:grpSpPr>
        <p:pic>
          <p:nvPicPr>
            <p:cNvPr id="38920" name="Picture 11" descr="ss-3190524-files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1600" y="1295400"/>
              <a:ext cx="4007921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3" descr="C:\Documents and Settings\admin\Desktop\smartehrm\pile of report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0200" y="1371600"/>
              <a:ext cx="3965719" cy="402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8" name="TextBox 9"/>
          <p:cNvSpPr txBox="1">
            <a:spLocks noChangeArrowheads="1"/>
          </p:cNvSpPr>
          <p:nvPr/>
        </p:nvSpPr>
        <p:spPr bwMode="auto">
          <a:xfrm>
            <a:off x="914400" y="5246688"/>
            <a:ext cx="1289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Reports</a:t>
            </a:r>
          </a:p>
        </p:txBody>
      </p:sp>
      <p:pic>
        <p:nvPicPr>
          <p:cNvPr id="38919" name="Picture 9" descr="untitled 3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39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40" name="Rectangle 16"/>
          <p:cNvSpPr>
            <a:spLocks noChangeArrowheads="1"/>
          </p:cNvSpPr>
          <p:nvPr/>
        </p:nvSpPr>
        <p:spPr bwMode="auto">
          <a:xfrm>
            <a:off x="381000" y="304800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“Feature: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Reports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381000" y="576263"/>
            <a:ext cx="434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“Quick Insight of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Reports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grpSp>
        <p:nvGrpSpPr>
          <p:cNvPr id="39942" name="Group 18"/>
          <p:cNvGrpSpPr>
            <a:grpSpLocks/>
          </p:cNvGrpSpPr>
          <p:nvPr/>
        </p:nvGrpSpPr>
        <p:grpSpPr bwMode="auto">
          <a:xfrm>
            <a:off x="152400" y="1828800"/>
            <a:ext cx="9677400" cy="2292350"/>
            <a:chOff x="76200" y="1828800"/>
            <a:chExt cx="9677400" cy="2292540"/>
          </a:xfrm>
        </p:grpSpPr>
        <p:sp>
          <p:nvSpPr>
            <p:cNvPr id="10" name="Rectangle 9"/>
            <p:cNvSpPr/>
            <p:nvPr/>
          </p:nvSpPr>
          <p:spPr>
            <a:xfrm>
              <a:off x="76200" y="1828800"/>
              <a:ext cx="4572000" cy="7700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/>
                <a:t>       * MASTERS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/>
                <a:t>          Hirers  Mater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/>
                <a:t>          Interest  Master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/>
                <a:t>          Agent  Master      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0600" y="1828800"/>
              <a:ext cx="4953000" cy="22925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latin typeface="+mn-lt"/>
                </a:rPr>
                <a:t>* DISBURSE AND  COLLECTIONS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 OR1 Seg wise Consol'dt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 OR4 Agent &amp; Seg wise O/s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 OR5 Seg wise Disbursed 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OR6 Disbursed &amp; Receipts 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Collections Comparision Statement 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Monthly Avg Collections 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Installments Status 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T/R-Permanent Receipts 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Multiple Agr Payments 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HP Collective Payments 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Cash &amp; Bank Book 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Disburse Comparision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00" y="2743276"/>
              <a:ext cx="4572000" cy="12764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latin typeface="+mn-lt"/>
                </a:rPr>
                <a:t> * AGREEMENTS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 Agreement  Details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 Status wise  Agreements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 Registration Pendings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 Fin.Charges  Realisation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  Insurance   Realisation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 </a:t>
              </a:r>
              <a:r>
                <a:rPr lang="en-US" sz="1100" b="1" dirty="0"/>
                <a:t>Finance  Charges Viewer</a:t>
              </a:r>
              <a:endParaRPr lang="en-US" sz="1100" dirty="0">
                <a:latin typeface="+mn-lt"/>
              </a:endParaRPr>
            </a:p>
          </p:txBody>
        </p:sp>
      </p:grpSp>
      <p:sp>
        <p:nvSpPr>
          <p:cNvPr id="39943" name="TextBox 17"/>
          <p:cNvSpPr txBox="1">
            <a:spLocks noChangeArrowheads="1"/>
          </p:cNvSpPr>
          <p:nvPr/>
        </p:nvSpPr>
        <p:spPr bwMode="auto">
          <a:xfrm>
            <a:off x="228600" y="1306513"/>
            <a:ext cx="1325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70C0"/>
                </a:solidFill>
                <a:latin typeface="Calibri" pitchFamily="34" charset="0"/>
              </a:rPr>
              <a:t>List of Reports</a:t>
            </a:r>
            <a:endParaRPr lang="en-US" sz="23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9944" name="Picture 14" descr="untitled 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 bwMode="auto">
          <a:xfrm>
            <a:off x="152400" y="4183063"/>
            <a:ext cx="4572000" cy="11080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/>
              <a:t>       * AGENTWISE</a:t>
            </a:r>
          </a:p>
          <a:p>
            <a:pPr marL="228600" indent="-228600" defTabSz="65445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100" b="1" dirty="0"/>
              <a:t>          OR3 Agent wise  Consolidate</a:t>
            </a:r>
          </a:p>
          <a:p>
            <a:pPr marL="228600" indent="-228600" defTabSz="65445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100" b="1" dirty="0"/>
              <a:t>          Agent wise  Collections</a:t>
            </a:r>
          </a:p>
          <a:p>
            <a:pPr marL="228600" indent="-228600" defTabSz="65445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100" b="1" dirty="0"/>
              <a:t>          Target  vs.   Achieved</a:t>
            </a:r>
          </a:p>
          <a:p>
            <a:pPr marL="228600" indent="-228600" defTabSz="65445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100" b="1" dirty="0"/>
              <a:t>          Travelling   Expenses</a:t>
            </a:r>
          </a:p>
          <a:p>
            <a:pPr marL="228600" indent="-228600" defTabSz="65445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100" b="1" dirty="0"/>
              <a:t>           Receipts  &amp;   Payments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9144000" y="5638800"/>
            <a:ext cx="533400" cy="762000"/>
          </a:xfrm>
          <a:prstGeom prst="downArrow">
            <a:avLst/>
          </a:prstGeom>
          <a:solidFill>
            <a:srgbClr val="00B0F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44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57800" y="5257800"/>
            <a:ext cx="3124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cap="all" dirty="0">
                <a:solidFill>
                  <a:srgbClr val="0070C0"/>
                </a:solidFill>
                <a:latin typeface="+mn-lt"/>
              </a:rPr>
              <a:t>Below are few of REPORTS </a:t>
            </a:r>
          </a:p>
          <a:p>
            <a:pPr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cap="all" dirty="0">
                <a:solidFill>
                  <a:srgbClr val="0070C0"/>
                </a:solidFill>
                <a:latin typeface="+mn-lt"/>
              </a:rPr>
              <a:t>Generated in </a:t>
            </a:r>
            <a:r>
              <a:rPr lang="en-US" sz="1800" b="1" cap="all" dirty="0" smtClean="0">
                <a:solidFill>
                  <a:srgbClr val="0070C0"/>
                </a:solidFill>
                <a:latin typeface="+mn-lt"/>
              </a:rPr>
              <a:t>Application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0" y="5867400"/>
            <a:ext cx="411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reports in the hypothecations and debentures modules have been listed</a:t>
            </a:r>
            <a:endParaRPr lang="en-US" dirty="0"/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3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4" name="Rectangle 16"/>
          <p:cNvSpPr>
            <a:spLocks noChangeArrowheads="1"/>
          </p:cNvSpPr>
          <p:nvPr/>
        </p:nvSpPr>
        <p:spPr bwMode="auto">
          <a:xfrm>
            <a:off x="381000" y="304800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“Feature: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Reports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381000" y="576263"/>
            <a:ext cx="434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“Quick Insight of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Reports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5410200"/>
            <a:ext cx="3124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cap="all" dirty="0">
                <a:solidFill>
                  <a:srgbClr val="0070C0"/>
                </a:solidFill>
                <a:latin typeface="+mn-lt"/>
              </a:rPr>
              <a:t>Below are few of REPORTS </a:t>
            </a:r>
          </a:p>
          <a:p>
            <a:pPr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cap="all" dirty="0">
                <a:solidFill>
                  <a:srgbClr val="0070C0"/>
                </a:solidFill>
                <a:latin typeface="+mn-lt"/>
              </a:rPr>
              <a:t>Generated in </a:t>
            </a:r>
            <a:r>
              <a:rPr lang="en-US" sz="1800" b="1" cap="all" dirty="0" smtClean="0">
                <a:solidFill>
                  <a:srgbClr val="0070C0"/>
                </a:solidFill>
                <a:latin typeface="+mn-lt"/>
              </a:rPr>
              <a:t>Application</a:t>
            </a:r>
          </a:p>
        </p:txBody>
      </p:sp>
      <p:sp>
        <p:nvSpPr>
          <p:cNvPr id="8" name="Down Arrow 7"/>
          <p:cNvSpPr/>
          <p:nvPr/>
        </p:nvSpPr>
        <p:spPr>
          <a:xfrm>
            <a:off x="9144000" y="5562600"/>
            <a:ext cx="533400" cy="762000"/>
          </a:xfrm>
          <a:prstGeom prst="downArrow">
            <a:avLst/>
          </a:prstGeom>
          <a:solidFill>
            <a:srgbClr val="00B0F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44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0968" name="Group 18"/>
          <p:cNvGrpSpPr>
            <a:grpSpLocks/>
          </p:cNvGrpSpPr>
          <p:nvPr/>
        </p:nvGrpSpPr>
        <p:grpSpPr bwMode="auto">
          <a:xfrm>
            <a:off x="152400" y="1828800"/>
            <a:ext cx="9677400" cy="1616075"/>
            <a:chOff x="76200" y="1828800"/>
            <a:chExt cx="9677400" cy="1615547"/>
          </a:xfrm>
        </p:grpSpPr>
        <p:sp>
          <p:nvSpPr>
            <p:cNvPr id="11" name="Rectangle 10"/>
            <p:cNvSpPr/>
            <p:nvPr/>
          </p:nvSpPr>
          <p:spPr>
            <a:xfrm>
              <a:off x="4800600" y="1828800"/>
              <a:ext cx="4953000" cy="16155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latin typeface="+mn-lt"/>
                </a:rPr>
                <a:t>* DEBENTURES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 Debenture Holders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 Debenture  Leafs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 Debenture  Holder  Detailed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 Individual  Debentures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 Debentures  Abstract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 Debenture  Renewals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 Pending  PAN  cards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dirty="0"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" y="1846257"/>
              <a:ext cx="4572000" cy="9394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latin typeface="+mn-lt"/>
                </a:rPr>
                <a:t> * DUES LIST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 Consolidate  Dues List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 Dues List with  Ageing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 Status  wise  Dues  List           </a:t>
              </a:r>
            </a:p>
            <a:p>
              <a:pPr marL="228600" indent="-228600" defTabSz="65445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100" b="1" dirty="0">
                  <a:latin typeface="+mn-lt"/>
                </a:rPr>
                <a:t>          Due &gt;  Market  Value          </a:t>
              </a:r>
              <a:endParaRPr lang="en-US" sz="1100" dirty="0">
                <a:latin typeface="+mn-lt"/>
              </a:endParaRPr>
            </a:p>
          </p:txBody>
        </p:sp>
      </p:grpSp>
      <p:sp>
        <p:nvSpPr>
          <p:cNvPr id="40969" name="TextBox 17"/>
          <p:cNvSpPr txBox="1">
            <a:spLocks noChangeArrowheads="1"/>
          </p:cNvSpPr>
          <p:nvPr/>
        </p:nvSpPr>
        <p:spPr bwMode="auto">
          <a:xfrm>
            <a:off x="228600" y="1306513"/>
            <a:ext cx="1325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70C0"/>
                </a:solidFill>
                <a:latin typeface="Calibri" pitchFamily="34" charset="0"/>
              </a:rPr>
              <a:t>List of Reports</a:t>
            </a:r>
            <a:endParaRPr lang="en-US" sz="23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0970" name="Picture 14" descr="untitled 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auto">
          <a:xfrm>
            <a:off x="152400" y="2971800"/>
            <a:ext cx="4572000" cy="6000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28600" indent="-228600"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</a:rPr>
              <a:t> * INSURANCE DETAILS</a:t>
            </a:r>
          </a:p>
          <a:p>
            <a:pPr marL="228600" indent="-228600" defTabSz="65445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100" b="1" dirty="0">
                <a:latin typeface="+mn-lt"/>
              </a:rPr>
              <a:t>          Insurance  Dues</a:t>
            </a:r>
          </a:p>
          <a:p>
            <a:pPr marL="228600" indent="-228600" defTabSz="65445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100" b="1" dirty="0">
                <a:latin typeface="+mn-lt"/>
              </a:rPr>
              <a:t>          Cover Note  Register</a:t>
            </a:r>
            <a:endParaRPr lang="en-US" sz="11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52400" y="3810000"/>
            <a:ext cx="4572000" cy="76993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28600" indent="-228600" defTabSz="6544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</a:rPr>
              <a:t> * OTHERS</a:t>
            </a:r>
          </a:p>
          <a:p>
            <a:pPr marL="228600" indent="-228600" defTabSz="65445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100" b="1" dirty="0">
                <a:latin typeface="+mn-lt"/>
              </a:rPr>
              <a:t>          Pre- Defined  Templates</a:t>
            </a:r>
          </a:p>
          <a:p>
            <a:pPr marL="228600" indent="-228600" defTabSz="65445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100" b="1" dirty="0">
                <a:latin typeface="+mn-lt"/>
              </a:rPr>
              <a:t>          Installments Dues  Notice</a:t>
            </a:r>
          </a:p>
          <a:p>
            <a:pPr marL="228600" indent="-228600" defTabSz="65445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100" b="1" dirty="0">
                <a:latin typeface="+mn-lt"/>
              </a:rPr>
              <a:t>          Label  Printing            </a:t>
            </a:r>
            <a:endParaRPr lang="en-US" sz="11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6019800"/>
            <a:ext cx="411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reports in the hypothecations and debentures modules have been listed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987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988" name="Rectangle 16"/>
          <p:cNvSpPr>
            <a:spLocks noChangeArrowheads="1"/>
          </p:cNvSpPr>
          <p:nvPr/>
        </p:nvSpPr>
        <p:spPr bwMode="auto">
          <a:xfrm>
            <a:off x="381000" y="304800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“Feature: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Reports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381000" y="576263"/>
            <a:ext cx="434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“Detailed functionality of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Reports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9144000" y="5486400"/>
            <a:ext cx="533400" cy="914400"/>
          </a:xfrm>
          <a:prstGeom prst="downArrow">
            <a:avLst/>
          </a:prstGeom>
          <a:solidFill>
            <a:srgbClr val="00B0F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44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991" name="TextBox 17"/>
          <p:cNvSpPr txBox="1">
            <a:spLocks noChangeArrowheads="1"/>
          </p:cNvSpPr>
          <p:nvPr/>
        </p:nvSpPr>
        <p:spPr bwMode="auto">
          <a:xfrm rot="-5400000">
            <a:off x="-1181100" y="2838450"/>
            <a:ext cx="42449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200" b="1">
                <a:solidFill>
                  <a:srgbClr val="0070C0"/>
                </a:solidFill>
                <a:latin typeface="Calibri" pitchFamily="34" charset="0"/>
              </a:rPr>
              <a:t>AGREEMENT  DETAILS</a:t>
            </a:r>
          </a:p>
          <a:p>
            <a:pPr algn="ctr"/>
            <a:r>
              <a:rPr lang="en-US" sz="4200" b="1">
                <a:solidFill>
                  <a:srgbClr val="0070C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41992" name="Picture 9" descr="untitled 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0" descr="untitled 5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371600"/>
            <a:ext cx="6477000" cy="5029200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626100" y="2971800"/>
            <a:ext cx="4114800" cy="281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8600" y="2971800"/>
            <a:ext cx="4114800" cy="281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1392238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0" y="6705600"/>
            <a:ext cx="9906000" cy="2286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3" name="AutoShape 13" descr="2Q=="/>
          <p:cNvSpPr>
            <a:spLocks noChangeAspect="1" noChangeArrowheads="1"/>
          </p:cNvSpPr>
          <p:nvPr/>
        </p:nvSpPr>
        <p:spPr bwMode="auto">
          <a:xfrm>
            <a:off x="3719513" y="25050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4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705600"/>
            <a:ext cx="638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0" descr="smarteschool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112963"/>
            <a:ext cx="2441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Box 13"/>
          <p:cNvSpPr txBox="1">
            <a:spLocks noChangeArrowheads="1"/>
          </p:cNvSpPr>
          <p:nvPr/>
        </p:nvSpPr>
        <p:spPr bwMode="auto">
          <a:xfrm>
            <a:off x="6604000" y="2451100"/>
            <a:ext cx="5118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pitchFamily="34" charset="0"/>
              </a:rPr>
              <a:t>Simplifying Business Management</a:t>
            </a:r>
          </a:p>
        </p:txBody>
      </p:sp>
      <p:sp>
        <p:nvSpPr>
          <p:cNvPr id="4107" name="TextBox 14"/>
          <p:cNvSpPr txBox="1">
            <a:spLocks noChangeArrowheads="1"/>
          </p:cNvSpPr>
          <p:nvPr/>
        </p:nvSpPr>
        <p:spPr bwMode="auto">
          <a:xfrm>
            <a:off x="6584950" y="2111375"/>
            <a:ext cx="5530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smart</a:t>
            </a:r>
            <a:r>
              <a:rPr lang="en-US" sz="2000" b="1">
                <a:solidFill>
                  <a:schemeClr val="accent1"/>
                </a:solidFill>
                <a:cs typeface="Arial" pitchFamily="34" charset="0"/>
              </a:rPr>
              <a:t>       </a:t>
            </a:r>
            <a:r>
              <a:rPr lang="en-US" sz="2000" b="1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enterprise</a:t>
            </a:r>
          </a:p>
        </p:txBody>
      </p:sp>
      <p:pic>
        <p:nvPicPr>
          <p:cNvPr id="41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8250" y="2133600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" descr="https://encrypted-tbn3.gstatic.com/images?q=tbn:ANd9GcScKHQxLUGR7nCJQdN81SZLnYUTsLr9btqe-t-9_l1wLLLRuiq_BenLV3hu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6100" y="2209800"/>
            <a:ext cx="838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2057400"/>
            <a:ext cx="1131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Rectangle 39"/>
          <p:cNvSpPr>
            <a:spLocks noChangeArrowheads="1"/>
          </p:cNvSpPr>
          <p:nvPr/>
        </p:nvSpPr>
        <p:spPr bwMode="auto">
          <a:xfrm>
            <a:off x="762000" y="528935"/>
            <a:ext cx="3581400" cy="46166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           OUR PRODUCTS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12" name="TextBox 22"/>
          <p:cNvSpPr txBox="1">
            <a:spLocks noChangeArrowheads="1"/>
          </p:cNvSpPr>
          <p:nvPr/>
        </p:nvSpPr>
        <p:spPr bwMode="auto">
          <a:xfrm>
            <a:off x="457200" y="2971800"/>
            <a:ext cx="3810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   </a:t>
            </a:r>
          </a:p>
          <a:p>
            <a:pPr>
              <a:buFont typeface="Wingdings" pitchFamily="2" charset="2"/>
              <a:buChar char="Ø"/>
            </a:pPr>
            <a:r>
              <a:rPr lang="en-US" sz="1600" b="1"/>
              <a:t>   For Schools</a:t>
            </a:r>
          </a:p>
          <a:p>
            <a:pPr>
              <a:buFont typeface="Wingdings" pitchFamily="2" charset="2"/>
              <a:buChar char="Ø"/>
            </a:pPr>
            <a:endParaRPr lang="en-US" sz="1600" b="1"/>
          </a:p>
          <a:p>
            <a:pPr>
              <a:buFont typeface="Wingdings" pitchFamily="2" charset="2"/>
              <a:buChar char="Ø"/>
            </a:pPr>
            <a:r>
              <a:rPr lang="en-US" sz="1600" b="1"/>
              <a:t>   For Engineering Colleges</a:t>
            </a:r>
          </a:p>
          <a:p>
            <a:pPr>
              <a:buFont typeface="Wingdings" pitchFamily="2" charset="2"/>
              <a:buChar char="Ø"/>
            </a:pPr>
            <a:endParaRPr lang="en-US" sz="1600" b="1"/>
          </a:p>
          <a:p>
            <a:pPr>
              <a:buFont typeface="Wingdings" pitchFamily="2" charset="2"/>
              <a:buChar char="Ø"/>
            </a:pPr>
            <a:r>
              <a:rPr lang="en-US" sz="1600" b="1"/>
              <a:t>   For Intermediate College Groups</a:t>
            </a:r>
          </a:p>
          <a:p>
            <a:pPr>
              <a:buFont typeface="Wingdings" pitchFamily="2" charset="2"/>
              <a:buChar char="Ø"/>
            </a:pPr>
            <a:endParaRPr lang="en-US" sz="1600" b="1"/>
          </a:p>
          <a:p>
            <a:pPr>
              <a:buFont typeface="Wingdings" pitchFamily="2" charset="2"/>
              <a:buChar char="Ø"/>
            </a:pPr>
            <a:r>
              <a:rPr lang="en-US" sz="1600" b="1"/>
              <a:t>   With an Integrated Swipe Solution</a:t>
            </a:r>
          </a:p>
        </p:txBody>
      </p:sp>
      <p:sp>
        <p:nvSpPr>
          <p:cNvPr id="4113" name="TextBox 26"/>
          <p:cNvSpPr txBox="1">
            <a:spLocks noChangeArrowheads="1"/>
          </p:cNvSpPr>
          <p:nvPr/>
        </p:nvSpPr>
        <p:spPr bwMode="auto">
          <a:xfrm>
            <a:off x="5854700" y="2971800"/>
            <a:ext cx="3810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   </a:t>
            </a:r>
          </a:p>
          <a:p>
            <a:pPr>
              <a:buFont typeface="Wingdings" pitchFamily="2" charset="2"/>
              <a:buChar char="Ø"/>
            </a:pPr>
            <a:r>
              <a:rPr lang="en-US" sz="1600" b="1"/>
              <a:t>   For Manufacturing Industries</a:t>
            </a:r>
          </a:p>
          <a:p>
            <a:pPr>
              <a:buFont typeface="Wingdings" pitchFamily="2" charset="2"/>
              <a:buChar char="Ø"/>
            </a:pPr>
            <a:endParaRPr lang="en-US" sz="1600" b="1"/>
          </a:p>
          <a:p>
            <a:pPr>
              <a:buFont typeface="Wingdings" pitchFamily="2" charset="2"/>
              <a:buChar char="Ø"/>
            </a:pPr>
            <a:r>
              <a:rPr lang="en-US" sz="1600" b="1"/>
              <a:t>   For NFBC Finance Companies</a:t>
            </a:r>
          </a:p>
          <a:p>
            <a:pPr>
              <a:buFont typeface="Wingdings" pitchFamily="2" charset="2"/>
              <a:buChar char="Ø"/>
            </a:pPr>
            <a:endParaRPr lang="en-US" sz="1600" b="1"/>
          </a:p>
          <a:p>
            <a:pPr>
              <a:buFont typeface="Wingdings" pitchFamily="2" charset="2"/>
              <a:buChar char="Ø"/>
            </a:pPr>
            <a:r>
              <a:rPr lang="en-US" sz="1600" b="1"/>
              <a:t>   For Trading Companies</a:t>
            </a:r>
          </a:p>
          <a:p>
            <a:pPr>
              <a:buFont typeface="Wingdings" pitchFamily="2" charset="2"/>
              <a:buChar char="Ø"/>
            </a:pPr>
            <a:endParaRPr lang="en-US" sz="1600" b="1"/>
          </a:p>
          <a:p>
            <a:pPr>
              <a:buFont typeface="Wingdings" pitchFamily="2" charset="2"/>
              <a:buChar char="Ø"/>
            </a:pPr>
            <a:r>
              <a:rPr lang="en-US" sz="1600" b="1"/>
              <a:t>   For Automotive Dealerships</a:t>
            </a:r>
          </a:p>
          <a:p>
            <a:pPr>
              <a:buFont typeface="Wingdings" pitchFamily="2" charset="2"/>
              <a:buChar char="Ø"/>
            </a:pPr>
            <a:endParaRPr lang="en-US" sz="1600" b="1"/>
          </a:p>
          <a:p>
            <a:pPr>
              <a:buFont typeface="Wingdings" pitchFamily="2" charset="2"/>
              <a:buChar char="Ø"/>
            </a:pPr>
            <a:r>
              <a:rPr lang="en-US" sz="1600" b="1"/>
              <a:t>   HRM for any Industry</a:t>
            </a:r>
          </a:p>
        </p:txBody>
      </p:sp>
      <p:pic>
        <p:nvPicPr>
          <p:cNvPr id="18" name="Picture 16" descr="untitled 3.bmp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1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2" name="Rectangle 16"/>
          <p:cNvSpPr>
            <a:spLocks noChangeArrowheads="1"/>
          </p:cNvSpPr>
          <p:nvPr/>
        </p:nvSpPr>
        <p:spPr bwMode="auto">
          <a:xfrm>
            <a:off x="381000" y="304800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“Feature: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Reports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381000" y="576263"/>
            <a:ext cx="434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“Detailed functionality of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Reports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9144000" y="5486400"/>
            <a:ext cx="533400" cy="914400"/>
          </a:xfrm>
          <a:prstGeom prst="downArrow">
            <a:avLst/>
          </a:prstGeom>
          <a:solidFill>
            <a:srgbClr val="00B0F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44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15" name="TextBox 17"/>
          <p:cNvSpPr txBox="1">
            <a:spLocks noChangeArrowheads="1"/>
          </p:cNvSpPr>
          <p:nvPr/>
        </p:nvSpPr>
        <p:spPr bwMode="auto">
          <a:xfrm rot="-5400000">
            <a:off x="-1398588" y="2859088"/>
            <a:ext cx="4492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200" b="1">
                <a:solidFill>
                  <a:srgbClr val="0070C0"/>
                </a:solidFill>
                <a:latin typeface="Calibri" pitchFamily="34" charset="0"/>
              </a:rPr>
              <a:t>MULTIPLE AGREEMENT</a:t>
            </a:r>
          </a:p>
          <a:p>
            <a:pPr algn="ctr"/>
            <a:r>
              <a:rPr lang="en-US" sz="4200" b="1">
                <a:solidFill>
                  <a:srgbClr val="0070C0"/>
                </a:solidFill>
                <a:latin typeface="Calibri" pitchFamily="34" charset="0"/>
              </a:rPr>
              <a:t> PAYMENTS</a:t>
            </a:r>
          </a:p>
        </p:txBody>
      </p:sp>
      <p:pic>
        <p:nvPicPr>
          <p:cNvPr id="43016" name="Picture 9" descr="untitled 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9" descr="untitled3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295400"/>
            <a:ext cx="5618163" cy="4800600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35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36" name="Rectangle 16"/>
          <p:cNvSpPr>
            <a:spLocks noChangeArrowheads="1"/>
          </p:cNvSpPr>
          <p:nvPr/>
        </p:nvSpPr>
        <p:spPr bwMode="auto">
          <a:xfrm>
            <a:off x="381000" y="304800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“Feature: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Reports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381000" y="576263"/>
            <a:ext cx="434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“Detailed functionality of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Reports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9144000" y="5486400"/>
            <a:ext cx="533400" cy="914400"/>
          </a:xfrm>
          <a:prstGeom prst="downArrow">
            <a:avLst/>
          </a:prstGeom>
          <a:solidFill>
            <a:srgbClr val="00B0F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44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39" name="TextBox 17"/>
          <p:cNvSpPr txBox="1">
            <a:spLocks noChangeArrowheads="1"/>
          </p:cNvSpPr>
          <p:nvPr/>
        </p:nvSpPr>
        <p:spPr bwMode="auto">
          <a:xfrm rot="-5400000">
            <a:off x="-1360488" y="2859088"/>
            <a:ext cx="4492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200" b="1">
                <a:solidFill>
                  <a:srgbClr val="0070C0"/>
                </a:solidFill>
                <a:latin typeface="Calibri" pitchFamily="34" charset="0"/>
              </a:rPr>
              <a:t>HP  COLLECTIVE</a:t>
            </a:r>
          </a:p>
          <a:p>
            <a:pPr algn="ctr"/>
            <a:r>
              <a:rPr lang="en-US" sz="4200" b="1">
                <a:solidFill>
                  <a:srgbClr val="0070C0"/>
                </a:solidFill>
                <a:latin typeface="Calibri" pitchFamily="34" charset="0"/>
              </a:rPr>
              <a:t> PAYMENTS</a:t>
            </a:r>
          </a:p>
        </p:txBody>
      </p:sp>
      <p:pic>
        <p:nvPicPr>
          <p:cNvPr id="44040" name="Picture 9" descr="untitled 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0" descr="untitled 6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295400"/>
            <a:ext cx="5410200" cy="5029200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59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60" name="Rectangle 16"/>
          <p:cNvSpPr>
            <a:spLocks noChangeArrowheads="1"/>
          </p:cNvSpPr>
          <p:nvPr/>
        </p:nvSpPr>
        <p:spPr bwMode="auto">
          <a:xfrm>
            <a:off x="381000" y="304800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“Feature: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Reports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381000" y="576263"/>
            <a:ext cx="434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“Detailed functionality of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Reports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.”</a:t>
            </a:r>
          </a:p>
        </p:txBody>
      </p:sp>
      <p:sp>
        <p:nvSpPr>
          <p:cNvPr id="45063" name="TextBox 17"/>
          <p:cNvSpPr txBox="1">
            <a:spLocks noChangeArrowheads="1"/>
          </p:cNvSpPr>
          <p:nvPr/>
        </p:nvSpPr>
        <p:spPr bwMode="auto">
          <a:xfrm rot="-5400000">
            <a:off x="-1360488" y="2859088"/>
            <a:ext cx="4492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200" b="1">
                <a:solidFill>
                  <a:srgbClr val="0070C0"/>
                </a:solidFill>
                <a:latin typeface="Calibri" pitchFamily="34" charset="0"/>
              </a:rPr>
              <a:t>AGENT WISE COLLECTIONS</a:t>
            </a:r>
          </a:p>
        </p:txBody>
      </p:sp>
      <p:pic>
        <p:nvPicPr>
          <p:cNvPr id="45064" name="Picture 9" descr="untitled 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 descr="untitled 7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95400"/>
            <a:ext cx="7100888" cy="4800600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800" b="1" i="1" smtClean="0">
                <a:latin typeface="Monotype Corsiva" pitchFamily="66" charset="0"/>
              </a:rPr>
              <a:t>Questions…</a:t>
            </a:r>
            <a:r>
              <a:rPr lang="en-US" sz="3800" b="1" i="1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46083" name="Picture 4" descr="ques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550" y="1257300"/>
            <a:ext cx="64389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76200" y="5638800"/>
            <a:ext cx="9906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65445" tIns="32723" rIns="65445" bIns="32723" anchor="ctr"/>
          <a:lstStyle/>
          <a:p>
            <a:pPr algn="ctr"/>
            <a:r>
              <a:rPr lang="en-US" sz="3800" b="1" i="1">
                <a:latin typeface="Monotype Corsiva" pitchFamily="66" charset="0"/>
              </a:rPr>
              <a:t>Than Q…</a:t>
            </a:r>
            <a:r>
              <a:rPr lang="en-US" sz="3800" b="1" i="1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 advClick="0" advTm="3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8"/>
          <p:cNvSpPr txBox="1">
            <a:spLocks noChangeArrowheads="1"/>
          </p:cNvSpPr>
          <p:nvPr/>
        </p:nvSpPr>
        <p:spPr bwMode="auto">
          <a:xfrm>
            <a:off x="0" y="3429000"/>
            <a:ext cx="1403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445" tIns="32723" rIns="65445" bIns="32723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9219" name="Text Box 10"/>
          <p:cNvSpPr txBox="1">
            <a:spLocks noChangeArrowheads="1"/>
          </p:cNvSpPr>
          <p:nvPr/>
        </p:nvSpPr>
        <p:spPr bwMode="auto">
          <a:xfrm>
            <a:off x="0" y="3429000"/>
            <a:ext cx="18986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445" tIns="32723" rIns="65445" bIns="32723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graphicFrame>
        <p:nvGraphicFramePr>
          <p:cNvPr id="12" name="Group 178"/>
          <p:cNvGraphicFramePr>
            <a:graphicFrameLocks noGrp="1"/>
          </p:cNvGraphicFramePr>
          <p:nvPr/>
        </p:nvGraphicFramePr>
        <p:xfrm>
          <a:off x="152400" y="1667494"/>
          <a:ext cx="2971800" cy="2752106"/>
        </p:xfrm>
        <a:graphic>
          <a:graphicData uri="http://schemas.openxmlformats.org/drawingml/2006/table">
            <a:tbl>
              <a:tblPr/>
              <a:tblGrid>
                <a:gridCol w="1955131"/>
                <a:gridCol w="1016669"/>
              </a:tblGrid>
              <a:tr h="3461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smart – e – school   Usage Analysis</a:t>
                      </a:r>
                    </a:p>
                  </a:txBody>
                  <a:tcPr marL="237706" marR="237706" marT="97519" marB="975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No. of Clients</a:t>
                      </a:r>
                    </a:p>
                  </a:txBody>
                  <a:tcPr marL="237706" marR="237706" marT="97519" marB="975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237706" marR="237706" marT="97519" marB="975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46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No. of Campuses </a:t>
                      </a:r>
                    </a:p>
                  </a:txBody>
                  <a:tcPr marL="237706" marR="237706" marT="97519" marB="975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86</a:t>
                      </a:r>
                    </a:p>
                  </a:txBody>
                  <a:tcPr marL="237706" marR="237706" marT="97519" marB="975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46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No. of Active  Users</a:t>
                      </a:r>
                    </a:p>
                  </a:txBody>
                  <a:tcPr marL="237706" marR="237706" marT="97519" marB="975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1500</a:t>
                      </a:r>
                    </a:p>
                  </a:txBody>
                  <a:tcPr marL="237706" marR="237706" marT="97519" marB="975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46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No. of Affiliations</a:t>
                      </a:r>
                    </a:p>
                  </a:txBody>
                  <a:tcPr marL="237706" marR="237706" marT="97519" marB="975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237706" marR="237706" marT="97519" marB="975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61530">
                <a:tc>
                  <a:txBody>
                    <a:bodyPr/>
                    <a:lstStyle/>
                    <a:p>
                      <a:pPr marL="0" marR="0" lvl="0" indent="0" algn="l" defTabSz="963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No. of Course Types</a:t>
                      </a:r>
                    </a:p>
                  </a:txBody>
                  <a:tcPr marL="237706" marR="237706" marT="97519" marB="975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37706" marR="237706" marT="97519" marB="975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46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No. of Students</a:t>
                      </a:r>
                    </a:p>
                  </a:txBody>
                  <a:tcPr marL="237706" marR="237706" marT="97519" marB="975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90,000</a:t>
                      </a:r>
                    </a:p>
                  </a:txBody>
                  <a:tcPr marL="237706" marR="237706" marT="97519" marB="975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9306" name="Picture 19" descr="smarteschool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131762"/>
            <a:ext cx="27781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7"/>
          <p:cNvSpPr>
            <a:spLocks noChangeArrowheads="1"/>
          </p:cNvSpPr>
          <p:nvPr/>
        </p:nvSpPr>
        <p:spPr bwMode="auto">
          <a:xfrm flipV="1">
            <a:off x="0" y="9144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114300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C000"/>
                </a:solidFill>
              </a:rPr>
              <a:t>CLIENTELE</a:t>
            </a:r>
            <a:endParaRPr lang="en-US" sz="2200" b="1" dirty="0">
              <a:solidFill>
                <a:srgbClr val="FFC000"/>
              </a:solidFill>
            </a:endParaRPr>
          </a:p>
        </p:txBody>
      </p:sp>
      <p:pic>
        <p:nvPicPr>
          <p:cNvPr id="17" name="Picture 92" descr="C:\Documents and Settings\sabita\Desktop\Clients_Logos\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740852"/>
            <a:ext cx="3200400" cy="74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3" descr="C:\Documents and Settings\sabita\Desktop\Clients_Logos\BIS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0" y="5791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4" descr="C:\Documents and Settings\sabita\Desktop\Clients_Logos\ChalapathiLogin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760110"/>
            <a:ext cx="3124200" cy="72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5" descr="C:\Documents and Settings\sabita\Desktop\Clients_Logos\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716189"/>
            <a:ext cx="2667000" cy="77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6" descr="C:\Documents and Settings\sabita\Desktop\Clients_Logos\logoMV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5821899"/>
            <a:ext cx="2438400" cy="57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7" descr="C:\Documents and Settings\sabita\Desktop\Clients_Logos\logo_svkp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66900" y="5848350"/>
            <a:ext cx="1790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imagesCAWAKYSH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2800" y="5695950"/>
            <a:ext cx="1095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Group 177"/>
          <p:cNvGraphicFramePr>
            <a:graphicFrameLocks noGrp="1"/>
          </p:cNvGraphicFramePr>
          <p:nvPr/>
        </p:nvGraphicFramePr>
        <p:xfrm>
          <a:off x="3276600" y="1752600"/>
          <a:ext cx="6477001" cy="2599557"/>
        </p:xfrm>
        <a:graphic>
          <a:graphicData uri="http://schemas.openxmlformats.org/drawingml/2006/table">
            <a:tbl>
              <a:tblPr/>
              <a:tblGrid>
                <a:gridCol w="377774"/>
                <a:gridCol w="1175169"/>
                <a:gridCol w="656858"/>
                <a:gridCol w="1954188"/>
                <a:gridCol w="2313012"/>
              </a:tblGrid>
              <a:tr h="21338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S.Norr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73" marR="10673" marT="875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Group / Client Name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S.No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        Campus Name 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       Institution Type / Affiliation 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808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10673" marR="10673" marT="875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BIS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(1)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BIS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School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51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10673" marR="10673" marT="875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MVR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(1)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MVR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Engineering College (JNTU Affiliation)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18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10673" marR="10673" marT="875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NRI EDUCATIONAL SOCIETY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(1) (78)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NRI ACADEMY  (49 Campuses)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Junior College 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08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10673" marR="10673" marT="875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INDIAN SPRINGS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(1) (3)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INDIAN SPRINGS (3 Campuses)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School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37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10673" marR="10673" marT="875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CHALAPATHI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 (1)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CIET (LAM)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Engineering College (ANU Affiliation)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51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10673" marR="10673" marT="875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SVKP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 (1)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SVKP DEGREE COLLEGE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Degree College (Aided  ANU Affiliation) 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0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6(2)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SVKP INTER COLLEGE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Junior College (Aided)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18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10673" marR="10673" marT="875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VR SIDDHARTHA ENGINEERING COLLEGE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7(1)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VR SIDDHARTHA ENGINEERING COLLEGE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Engineering College ( AUTONOMOUS)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18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10673" marR="10673" marT="875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KVSR PHARMACY COLELGE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8(1)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KVSR PHARMACY COLLEGE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Pharmacy College(KRISHNA Affiliation)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309" name="Picture 93" descr="https://encrypted-tbn0.gstatic.com/images?q=tbn:ANd9GcR4XIjyviBEb2GrczcDut6gJOJhfR1vSBszTciCDY0ZdV7iai2F5rpMvA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4573" y="5715000"/>
            <a:ext cx="508427" cy="765859"/>
          </a:xfrm>
          <a:prstGeom prst="rect">
            <a:avLst/>
          </a:prstGeom>
          <a:noFill/>
        </p:spPr>
      </p:pic>
      <p:pic>
        <p:nvPicPr>
          <p:cNvPr id="25" name="Picture 16" descr="untitled 3.bmp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1524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0" y="3429000"/>
            <a:ext cx="1403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445" tIns="32723" rIns="65445" bIns="32723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0" y="3429000"/>
            <a:ext cx="18986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445" tIns="32723" rIns="65445" bIns="32723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graphicFrame>
        <p:nvGraphicFramePr>
          <p:cNvPr id="5" name="Group 177"/>
          <p:cNvGraphicFramePr>
            <a:graphicFrameLocks noGrp="1"/>
          </p:cNvGraphicFramePr>
          <p:nvPr/>
        </p:nvGraphicFramePr>
        <p:xfrm>
          <a:off x="3200400" y="1336453"/>
          <a:ext cx="6477001" cy="3560020"/>
        </p:xfrm>
        <a:graphic>
          <a:graphicData uri="http://schemas.openxmlformats.org/drawingml/2006/table">
            <a:tbl>
              <a:tblPr/>
              <a:tblGrid>
                <a:gridCol w="377774"/>
                <a:gridCol w="1175169"/>
                <a:gridCol w="656858"/>
                <a:gridCol w="1954188"/>
                <a:gridCol w="2313012"/>
              </a:tblGrid>
              <a:tr h="21338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S.No</a:t>
                      </a:r>
                    </a:p>
                  </a:txBody>
                  <a:tcPr marL="10673" marR="10673" marT="875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Group / Client Name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Units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           Business Type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       Locations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808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10673" marR="10673" marT="875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KUSALAVA INTERNATIONAL LIMITED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Cylinder Liners  Manufacturer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Adavinekkalam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,,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Rudrapur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,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Vizag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Vijayawada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51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10673" marR="10673" marT="875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KUSALAVA ALCAST LIMITED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Pistons  Manufacturer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Surampalli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AP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18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10673" marR="10673" marT="875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BHARAT AUTOMOBILES LTD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Automobiles Trading Concerns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Vijayawada, Hyderabad and Chennai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08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10673" marR="10673" marT="875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KUSALAVA FINANACE LTD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Auto Finance Concern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Vijayawada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37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10673" marR="10673" marT="875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KUSALAVA  MOTORS PVT LIMITED (FOUR WHEELER)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AUTO Show Room Concern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Vijayawada, Guntur and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Bhimavaram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51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10673" marR="10673" marT="875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KUSALAVA  MOTORS PVT LIMITED (TWO  WHEELER)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AUTO Show Room Concern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Vijayawada and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Gudivada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18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10673" marR="10673" marT="875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CHUKKAPALLI CHARITABLE TRUST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Non Profitable Concern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Vijayawada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18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10673" marR="10673" marT="875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SNEHA BIOTECH PVT LTD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Bio Tech medicines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Vijayawada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18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10673" marR="10673" marT="875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Sri Chakra Automobiles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AUTO Show Room Concern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Ongole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18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10673" marR="10673" marT="875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Kusalava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Batteries 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Pvt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Ltd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10673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Batteries  Trading Concern</a:t>
                      </a: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Vijayawada, Chennai and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Ahmedabad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37706" marR="10673" marT="87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178"/>
          <p:cNvGraphicFramePr>
            <a:graphicFrameLocks noGrp="1"/>
          </p:cNvGraphicFramePr>
          <p:nvPr/>
        </p:nvGraphicFramePr>
        <p:xfrm>
          <a:off x="76200" y="1869853"/>
          <a:ext cx="2971800" cy="1572632"/>
        </p:xfrm>
        <a:graphic>
          <a:graphicData uri="http://schemas.openxmlformats.org/drawingml/2006/table">
            <a:tbl>
              <a:tblPr/>
              <a:tblGrid>
                <a:gridCol w="1955131"/>
                <a:gridCol w="1016669"/>
              </a:tblGrid>
              <a:tr h="3461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smart – e – school   Usage Analysis</a:t>
                      </a:r>
                    </a:p>
                  </a:txBody>
                  <a:tcPr marL="237706" marR="237706" marT="97519" marB="975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No. of Clients</a:t>
                      </a:r>
                    </a:p>
                  </a:txBody>
                  <a:tcPr marL="237706" marR="237706" marT="97519" marB="975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237706" marR="237706" marT="97519" marB="975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46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No. of Units</a:t>
                      </a:r>
                    </a:p>
                  </a:txBody>
                  <a:tcPr marL="237706" marR="237706" marT="97519" marB="975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</a:p>
                  </a:txBody>
                  <a:tcPr marL="237706" marR="237706" marT="97519" marB="975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46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No. of Active  Users</a:t>
                      </a:r>
                    </a:p>
                  </a:txBody>
                  <a:tcPr marL="237706" marR="237706" marT="97519" marB="975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170</a:t>
                      </a:r>
                    </a:p>
                  </a:txBody>
                  <a:tcPr marL="237706" marR="237706" marT="97519" marB="975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17"/>
          <p:cNvSpPr>
            <a:spLocks noChangeArrowheads="1"/>
          </p:cNvSpPr>
          <p:nvPr/>
        </p:nvSpPr>
        <p:spPr bwMode="auto">
          <a:xfrm flipV="1">
            <a:off x="0" y="9144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1430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CLIENTELE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499646"/>
            <a:ext cx="51181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+mj-lt"/>
              </a:rPr>
              <a:t>Simplifying Business Management</a:t>
            </a: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0" y="152400"/>
            <a:ext cx="5530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cs typeface="Arial" pitchFamily="34" charset="0"/>
              </a:rPr>
              <a:t>smart       enterprise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3363"/>
            <a:ext cx="418577" cy="31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4102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5623133"/>
            <a:ext cx="914400" cy="77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562600"/>
            <a:ext cx="1066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5715001"/>
            <a:ext cx="1371600" cy="74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untitled.bmp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556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untitled 1.bmp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58200" y="5581650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6" descr="untitled 3.bmp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0200" y="1524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0" y="3429000"/>
            <a:ext cx="1403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445" tIns="32723" rIns="65445" bIns="32723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247650" y="3429000"/>
            <a:ext cx="165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445" tIns="32723" rIns="65445" bIns="32723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0" y="3429000"/>
            <a:ext cx="18986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445" tIns="32723" rIns="65445" bIns="32723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7173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Text Box 16"/>
          <p:cNvSpPr txBox="1">
            <a:spLocks noChangeArrowheads="1"/>
          </p:cNvSpPr>
          <p:nvPr/>
        </p:nvSpPr>
        <p:spPr bwMode="auto">
          <a:xfrm>
            <a:off x="76200" y="1295400"/>
            <a:ext cx="66294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9932" tIns="74967" rIns="149932" bIns="7496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latin typeface="Calibri" pitchFamily="34" charset="0"/>
              </a:rPr>
              <a:t>Why use a Auto Finance Software in an Organization</a:t>
            </a:r>
          </a:p>
        </p:txBody>
      </p:sp>
      <p:sp>
        <p:nvSpPr>
          <p:cNvPr id="7176" name="Rectangle 12"/>
          <p:cNvSpPr>
            <a:spLocks noChangeArrowheads="1"/>
          </p:cNvSpPr>
          <p:nvPr/>
        </p:nvSpPr>
        <p:spPr bwMode="auto">
          <a:xfrm>
            <a:off x="228600" y="1752600"/>
            <a:ext cx="5715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1400" b="1" i="1" dirty="0">
                <a:latin typeface="Calibri" pitchFamily="34" charset="0"/>
              </a:rPr>
              <a:t>“Caters to multiple  organization  companies.”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400" b="1" i="1" dirty="0">
                <a:latin typeface="Calibri" pitchFamily="34" charset="0"/>
              </a:rPr>
              <a:t>“Extremely User Friendly  Interface.”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400" b="1" i="1" dirty="0">
                <a:latin typeface="Calibri" pitchFamily="34" charset="0"/>
              </a:rPr>
              <a:t>“All  Auto  Finance  related  financial  entries  are  automatically  posted  to  Smart  e  Auto  Finance  Software.”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400" b="1" i="1" dirty="0">
                <a:latin typeface="Calibri" pitchFamily="34" charset="0"/>
              </a:rPr>
              <a:t>“Broadly divided into Hire Purchase and Debentures. Bothe are integrated with Account module.”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400" b="1" i="1" dirty="0">
                <a:latin typeface="Calibri" pitchFamily="34" charset="0"/>
              </a:rPr>
              <a:t>“Track complete  details of Hirer and Guarantor. A hirer can link to as a  Guarantor to a  Hire purchase agreement.”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400" b="1" i="1" dirty="0">
                <a:latin typeface="Calibri" pitchFamily="34" charset="0"/>
              </a:rPr>
              <a:t>“Manage Installment Receipts effectively with extensive analysis.”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400" b="1" i="1" dirty="0">
                <a:latin typeface="Calibri" pitchFamily="34" charset="0"/>
              </a:rPr>
              <a:t>“Automatic Penal interest calculation based on given inputs to hire purchase agreement.”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400" b="1" i="1" dirty="0">
                <a:latin typeface="Calibri" pitchFamily="34" charset="0"/>
              </a:rPr>
              <a:t>“</a:t>
            </a:r>
            <a:r>
              <a:rPr lang="en-US" sz="1400" b="1" i="1" dirty="0">
                <a:latin typeface="+mn-lt"/>
              </a:rPr>
              <a:t>Email and SMS were integrated in the application.”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400" b="1" i="1" dirty="0">
                <a:latin typeface="Calibri" pitchFamily="34" charset="0"/>
              </a:rPr>
              <a:t>“</a:t>
            </a:r>
            <a:r>
              <a:rPr lang="en-US" sz="1400" b="1" i="1" dirty="0">
                <a:latin typeface="+mn-lt"/>
              </a:rPr>
              <a:t>Functionality include are write off approval for the penal interest, Travelling Expenses, Agent vs. Targets and  accounting reports</a:t>
            </a:r>
            <a:r>
              <a:rPr lang="en-US" sz="1400" i="1" dirty="0">
                <a:latin typeface="+mn-lt"/>
              </a:rPr>
              <a:t>.”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400" b="1" i="1" dirty="0">
                <a:latin typeface="Calibri" pitchFamily="34" charset="0"/>
              </a:rPr>
              <a:t>“Developed using Dot. Net. No  need  for  client  installations.  Single   server  installation  is  sufficient.”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400" b="1" i="1" dirty="0">
                <a:latin typeface="Calibri" pitchFamily="34" charset="0"/>
              </a:rPr>
              <a:t>“Modular   Approach  makes  it  easier   to  add  modules  later .”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400" b="1" i="1" dirty="0">
                <a:latin typeface="Calibri" pitchFamily="34" charset="0"/>
              </a:rPr>
              <a:t>“ Multi  User  Management  system   with  permissions  at  various  levels.”</a:t>
            </a:r>
          </a:p>
          <a:p>
            <a:pPr algn="just">
              <a:spcBef>
                <a:spcPct val="50000"/>
              </a:spcBef>
              <a:defRPr/>
            </a:pPr>
            <a:endParaRPr lang="en-US" sz="1600" b="1" i="1" dirty="0">
              <a:latin typeface="Calibri" pitchFamily="34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US" sz="1600" b="1" i="1" dirty="0">
              <a:latin typeface="Calibri" pitchFamily="34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US" sz="1600" b="1" i="1" dirty="0">
              <a:latin typeface="Calibri" pitchFamily="34" charset="0"/>
            </a:endParaRPr>
          </a:p>
        </p:txBody>
      </p:sp>
      <p:sp>
        <p:nvSpPr>
          <p:cNvPr id="7177" name="Rectangle 16"/>
          <p:cNvSpPr>
            <a:spLocks noChangeArrowheads="1"/>
          </p:cNvSpPr>
          <p:nvPr/>
        </p:nvSpPr>
        <p:spPr bwMode="auto">
          <a:xfrm>
            <a:off x="381000" y="160338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latin typeface="Calibri" pitchFamily="34" charset="0"/>
              </a:rPr>
              <a:t>“Auto Finance  Requirements needs no more manual calculations.”</a:t>
            </a:r>
          </a:p>
        </p:txBody>
      </p:sp>
      <p:pic>
        <p:nvPicPr>
          <p:cNvPr id="7178" name="Picture 13" descr="untitled 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86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8"/>
          <p:cNvSpPr txBox="1">
            <a:spLocks noChangeArrowheads="1"/>
          </p:cNvSpPr>
          <p:nvPr/>
        </p:nvSpPr>
        <p:spPr bwMode="auto">
          <a:xfrm>
            <a:off x="0" y="3429000"/>
            <a:ext cx="1403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445" tIns="32723" rIns="65445" bIns="32723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247650" y="3429000"/>
            <a:ext cx="165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445" tIns="32723" rIns="65445" bIns="32723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0" y="3429000"/>
            <a:ext cx="18986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445" tIns="32723" rIns="65445" bIns="32723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8197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8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76200" y="1295400"/>
            <a:ext cx="66294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9932" tIns="74967" rIns="149932" bIns="7496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latin typeface="Calibri" pitchFamily="34" charset="0"/>
              </a:rPr>
              <a:t>Pain Areas of small and medium enterprises</a:t>
            </a:r>
          </a:p>
        </p:txBody>
      </p:sp>
      <p:sp>
        <p:nvSpPr>
          <p:cNvPr id="7176" name="Rectangle 12"/>
          <p:cNvSpPr>
            <a:spLocks noChangeArrowheads="1"/>
          </p:cNvSpPr>
          <p:nvPr/>
        </p:nvSpPr>
        <p:spPr bwMode="auto">
          <a:xfrm>
            <a:off x="228600" y="1752600"/>
            <a:ext cx="5715000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36550">
              <a:lnSpc>
                <a:spcPct val="80000"/>
              </a:lnSpc>
              <a:spcBef>
                <a:spcPts val="450"/>
              </a:spcBef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en-US" sz="1600" b="1" i="1" dirty="0">
              <a:latin typeface="+mn-lt"/>
            </a:endParaRPr>
          </a:p>
          <a:p>
            <a:pPr marL="342900" indent="-336550">
              <a:lnSpc>
                <a:spcPct val="80000"/>
              </a:lnSpc>
              <a:spcBef>
                <a:spcPts val="450"/>
              </a:spcBef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en-US" sz="1600" b="1" i="1" dirty="0">
              <a:latin typeface="+mn-lt"/>
            </a:endParaRPr>
          </a:p>
          <a:p>
            <a:pPr marL="342900" indent="-336550">
              <a:lnSpc>
                <a:spcPct val="80000"/>
              </a:lnSpc>
              <a:spcBef>
                <a:spcPts val="450"/>
              </a:spcBef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1600" b="1" i="1" dirty="0">
                <a:latin typeface="+mn-lt"/>
              </a:rPr>
              <a:t>“</a:t>
            </a:r>
            <a:r>
              <a:rPr lang="en-US" sz="1600" b="1" i="1" dirty="0">
                <a:solidFill>
                  <a:srgbClr val="000000"/>
                </a:solidFill>
                <a:latin typeface="+mn-lt"/>
              </a:rPr>
              <a:t>Hirer complete Details along with their </a:t>
            </a:r>
            <a:r>
              <a:rPr lang="en-US" sz="1600" b="1" i="1" dirty="0">
                <a:latin typeface="+mn-lt"/>
              </a:rPr>
              <a:t>Guarantor s </a:t>
            </a:r>
            <a:r>
              <a:rPr lang="en-US" sz="1600" b="1" i="1" dirty="0">
                <a:solidFill>
                  <a:srgbClr val="000000"/>
                </a:solidFill>
                <a:latin typeface="+mn-lt"/>
              </a:rPr>
              <a:t>Details. A  hirer can be </a:t>
            </a:r>
            <a:r>
              <a:rPr lang="en-US" sz="1600" b="1" i="1" dirty="0">
                <a:latin typeface="+mn-lt"/>
              </a:rPr>
              <a:t>Guarantor </a:t>
            </a:r>
            <a:r>
              <a:rPr lang="en-US" sz="1600" b="1" i="1" dirty="0">
                <a:solidFill>
                  <a:srgbClr val="000000"/>
                </a:solidFill>
                <a:latin typeface="+mn-lt"/>
              </a:rPr>
              <a:t>or </a:t>
            </a:r>
            <a:r>
              <a:rPr lang="en-US" sz="1600" b="1" i="1" dirty="0">
                <a:latin typeface="+mn-lt"/>
              </a:rPr>
              <a:t>Guarantor </a:t>
            </a:r>
            <a:r>
              <a:rPr lang="en-US" sz="1600" b="1" i="1" dirty="0">
                <a:solidFill>
                  <a:srgbClr val="000000"/>
                </a:solidFill>
                <a:latin typeface="+mn-lt"/>
              </a:rPr>
              <a:t>can be a hirer.”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600" b="1" i="1" dirty="0">
                <a:latin typeface="+mn-lt"/>
              </a:rPr>
              <a:t>“</a:t>
            </a:r>
            <a:r>
              <a:rPr lang="en-US" sz="1600" b="1" i="1" dirty="0">
                <a:solidFill>
                  <a:srgbClr val="000000"/>
                </a:solidFill>
                <a:latin typeface="+mn-lt"/>
              </a:rPr>
              <a:t>Effective tracking of day to day transaction like installment receipts and disbursement of Funds.”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600" b="1" i="1" dirty="0">
                <a:solidFill>
                  <a:srgbClr val="000000"/>
                </a:solidFill>
                <a:latin typeface="+mn-lt"/>
              </a:rPr>
              <a:t>“Effective Analysis of due list with various parameters like agent wise, segment wise and agreement wise .”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600" b="1" i="1" dirty="0">
                <a:solidFill>
                  <a:srgbClr val="000000"/>
                </a:solidFill>
                <a:latin typeface="+mn-lt"/>
              </a:rPr>
              <a:t>“Integration of Hire purchase with Account. All monetary effects should be integrated with the account module.”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600" b="1" i="1" dirty="0">
                <a:solidFill>
                  <a:srgbClr val="000000"/>
                </a:solidFill>
                <a:latin typeface="+mn-lt"/>
              </a:rPr>
              <a:t>“Effectively track Penalty amount on the belated installment amount received.”</a:t>
            </a:r>
          </a:p>
          <a:p>
            <a:pPr algn="just">
              <a:spcBef>
                <a:spcPct val="50000"/>
              </a:spcBef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algn="just">
              <a:spcBef>
                <a:spcPct val="50000"/>
              </a:spcBef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algn="just">
              <a:spcBef>
                <a:spcPct val="50000"/>
              </a:spcBef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201" name="Rectangle 16"/>
          <p:cNvSpPr>
            <a:spLocks noChangeArrowheads="1"/>
          </p:cNvSpPr>
          <p:nvPr/>
        </p:nvSpPr>
        <p:spPr bwMode="auto">
          <a:xfrm>
            <a:off x="381000" y="160338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latin typeface="Calibri" pitchFamily="34" charset="0"/>
              </a:rPr>
              <a:t>“Auto Finance  Requirements needs no more manual calculations.”</a:t>
            </a:r>
          </a:p>
        </p:txBody>
      </p:sp>
      <p:pic>
        <p:nvPicPr>
          <p:cNvPr id="8202" name="Picture 13" descr="untitled 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19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0" name="Rectangle 16"/>
          <p:cNvSpPr>
            <a:spLocks noChangeArrowheads="1"/>
          </p:cNvSpPr>
          <p:nvPr/>
        </p:nvSpPr>
        <p:spPr bwMode="auto">
          <a:xfrm>
            <a:off x="381000" y="160338"/>
            <a:ext cx="3886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latin typeface="Calibri" pitchFamily="34" charset="0"/>
              </a:rPr>
              <a:t>“Tedious jobs like  hire purchase transactions, payroll generation, leaves management  and  reports are done with a single mouse click.”</a:t>
            </a:r>
          </a:p>
        </p:txBody>
      </p:sp>
      <p:sp>
        <p:nvSpPr>
          <p:cNvPr id="9221" name="Text Box 16"/>
          <p:cNvSpPr txBox="1">
            <a:spLocks noChangeArrowheads="1"/>
          </p:cNvSpPr>
          <p:nvPr/>
        </p:nvSpPr>
        <p:spPr bwMode="auto">
          <a:xfrm>
            <a:off x="76200" y="1295400"/>
            <a:ext cx="71628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9932" tIns="74967" rIns="149932" bIns="7496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latin typeface="Calibri" pitchFamily="34" charset="0"/>
              </a:rPr>
              <a:t>Proposed solution for  Auto Finance Management</a:t>
            </a:r>
          </a:p>
        </p:txBody>
      </p:sp>
      <p:graphicFrame>
        <p:nvGraphicFramePr>
          <p:cNvPr id="14" name="Diagram 13"/>
          <p:cNvGraphicFramePr/>
          <p:nvPr/>
        </p:nvGraphicFramePr>
        <p:xfrm>
          <a:off x="2590800" y="1295400"/>
          <a:ext cx="8813800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304800" y="3063875"/>
            <a:ext cx="2819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1" i="1">
                <a:latin typeface="Calibri" pitchFamily="34" charset="0"/>
              </a:rPr>
              <a:t>“ The Complete cycle of Auto Finance starting from Hire Purchase to Account management can be maintained in a efficient and promising way to have timely decision making.”</a:t>
            </a:r>
          </a:p>
        </p:txBody>
      </p:sp>
      <p:pic>
        <p:nvPicPr>
          <p:cNvPr id="9224" name="Picture 12" descr="untitled 3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351214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32004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9" descr="images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1685925"/>
            <a:ext cx="152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what-is-debenture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05800" y="32004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3" descr="imagesCALBJP6L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5029200"/>
            <a:ext cx="144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22" descr="hrm-300x200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48600" y="5129213"/>
            <a:ext cx="14478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" y="2133600"/>
            <a:ext cx="2514600" cy="661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7"/>
          <p:cNvSpPr>
            <a:spLocks noChangeArrowheads="1"/>
          </p:cNvSpPr>
          <p:nvPr/>
        </p:nvSpPr>
        <p:spPr bwMode="auto">
          <a:xfrm flipV="1">
            <a:off x="0" y="1066800"/>
            <a:ext cx="9906000" cy="76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3" name="Rectangle 17"/>
          <p:cNvSpPr>
            <a:spLocks noChangeArrowheads="1"/>
          </p:cNvSpPr>
          <p:nvPr/>
        </p:nvSpPr>
        <p:spPr bwMode="auto">
          <a:xfrm flipV="1">
            <a:off x="0" y="6638925"/>
            <a:ext cx="9906000" cy="2190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lIns="65445" tIns="32723" rIns="65445" bIns="3272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4" name="Rectangle 16"/>
          <p:cNvSpPr>
            <a:spLocks noChangeArrowheads="1"/>
          </p:cNvSpPr>
          <p:nvPr/>
        </p:nvSpPr>
        <p:spPr bwMode="auto">
          <a:xfrm>
            <a:off x="381000" y="457200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“Module: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</a:rPr>
              <a:t>Auto Finance</a:t>
            </a:r>
            <a:r>
              <a:rPr lang="en-US" sz="1600" b="1" i="1">
                <a:solidFill>
                  <a:schemeClr val="accent2"/>
                </a:solidFill>
                <a:latin typeface="Calibri" pitchFamily="34" charset="0"/>
              </a:rPr>
              <a:t>”</a:t>
            </a: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1219200" y="4800600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</a:rPr>
              <a:t>Hypothecations</a:t>
            </a:r>
            <a:endParaRPr lang="en-US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0246" name="Picture 7" descr="untitled 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"/>
            <a:ext cx="4224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ire-purchase-agreement-10100269.jpg"/>
          <p:cNvPicPr>
            <a:picLocks noChangeAspect="1"/>
          </p:cNvPicPr>
          <p:nvPr/>
        </p:nvPicPr>
        <p:blipFill>
          <a:blip r:embed="rId3"/>
          <a:srcRect b="5312"/>
          <a:stretch>
            <a:fillRect/>
          </a:stretch>
        </p:blipFill>
        <p:spPr>
          <a:xfrm>
            <a:off x="3200400" y="1524000"/>
            <a:ext cx="41148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solidFill>
            <a:schemeClr val="accent5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5081</TotalTime>
  <Words>1771</Words>
  <Application>Microsoft Office PowerPoint</Application>
  <PresentationFormat>A4 Paper (210x297 mm)</PresentationFormat>
  <Paragraphs>540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Questions…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sabita</cp:lastModifiedBy>
  <cp:revision>548</cp:revision>
  <dcterms:created xsi:type="dcterms:W3CDTF">2006-08-16T00:00:00Z</dcterms:created>
  <dcterms:modified xsi:type="dcterms:W3CDTF">2015-01-20T05:18:32Z</dcterms:modified>
</cp:coreProperties>
</file>